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1" r:id="rId2"/>
    <p:sldId id="316" r:id="rId3"/>
    <p:sldId id="315" r:id="rId4"/>
    <p:sldId id="314" r:id="rId5"/>
    <p:sldId id="297" r:id="rId6"/>
    <p:sldId id="317" r:id="rId7"/>
    <p:sldId id="318" r:id="rId8"/>
    <p:sldId id="298" r:id="rId9"/>
    <p:sldId id="299" r:id="rId10"/>
    <p:sldId id="301" r:id="rId11"/>
    <p:sldId id="302" r:id="rId12"/>
    <p:sldId id="319" r:id="rId13"/>
    <p:sldId id="303" r:id="rId14"/>
    <p:sldId id="300" r:id="rId15"/>
    <p:sldId id="312" r:id="rId16"/>
    <p:sldId id="311" r:id="rId17"/>
    <p:sldId id="306" r:id="rId18"/>
    <p:sldId id="308" r:id="rId19"/>
    <p:sldId id="307" r:id="rId20"/>
    <p:sldId id="309" r:id="rId21"/>
    <p:sldId id="310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79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99D0B-88E8-4A35-9F37-838CB953889E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A394D-7A42-4006-859F-EB7395186C8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9040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A394D-7A42-4006-859F-EB7395186C84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5850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7EDAC5-B4AF-BD31-2E8D-BCE657C832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3332634-7997-EE34-E58C-06E891BC1C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68BA9DC-D43F-A223-CC58-954BB0C4F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26055B-6569-A8CC-972F-5D0611BE6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B88EBE-B76F-4C4D-FC3D-E831EB5EB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885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CBDE8D-E32F-1C25-1AA3-E04EBCE4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61BBE82-FEBC-D12F-FC3F-060228F92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4FFA126-D2A9-88D9-D239-D2C25E813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2367060-D5BD-2376-BACD-192D12C25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CC93B74-2411-E412-1130-0CB0D6270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113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3FB62A3-AFAB-B76B-D25D-0B8A252B95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8A0EF49-8915-A248-052E-5BE9FF412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DA53FD9-7786-6979-90D9-22C9E593A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72911C1-F8E1-A757-6F59-7EBEF3F2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2F1164-5378-C056-FAA8-C6788F1B3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4842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EB3759-B889-6C68-FC24-CF1ADF52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117048E-A280-12AA-1954-42DCB5919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57570AC-D9DE-849A-EBD9-1ED561E24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BF9BE1-4AF0-21AA-E8A5-E4C263621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F3A307-C793-7BAD-9B45-D0158C009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875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00044-C919-F503-1DCF-4A38422C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AAFA590-F385-7DE5-B786-3DCA3CE27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8222F5-D705-0F90-3EAB-4A72DD527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995E352-6EAD-D1E7-519E-2554F889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03C1902-AFAA-F960-090A-59E915CCC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67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FFC1A9-4447-44EB-203E-813AA900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5930A5-58C6-D4EA-5AD4-66593E41A6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C976138-B500-392C-20F3-FB0B59CF7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E591E61-7B96-26CA-0E65-03E0D8CCF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FD69578-1BB6-71CE-CD57-B3FE1378D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BFABB2D-D9CE-60C6-2598-E59FB1CDD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22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E0DE4-E2CD-A727-5A18-C6931F7B1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30F91E7-D35F-7332-BA06-6F039CF25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0CF319D-3B6A-BD22-D11C-8A02379F8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2C11891-5357-399E-0269-3F8424E262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8F11D88-A64D-6524-F915-23814FA858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559D06D7-1BDC-B942-CA5B-94C5C5417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28EC3EA-E5A4-F232-87A7-6E76FCD4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76003838-B37E-336C-5970-DDE61FBFA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513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93ED8F-FE86-31F9-0072-8392C54FF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43C7B6D-E3C8-2975-89F6-5654442F1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254218F-533A-4202-CD9D-D93113E0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AD71D94-51E4-C5FC-8C6F-A52C0731B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82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E66726D-E262-4C03-55A1-5877CEFFD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FC07CA5-F371-CD83-6967-319C9B1E4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910385-FC3B-47A0-06F5-A5F5F3276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7653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8338F2-B824-6352-EEC1-809D24118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9F6BFE-84D3-D406-8587-9500DB92E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73C0181-F476-6778-64E6-B4800C261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57D6F6F-B463-BEB2-1869-1B3B84540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5A176B3-438C-9513-0815-258040793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128DC92-AC12-933E-06CA-267586CB2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28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235A0F-8876-F93C-5C02-0800C9A77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7CAF711-7AF4-C2D2-51DA-A5D1EC299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53BC599-2B63-9606-6C5C-664225BA06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092CE1E-49F1-3C66-FB3C-6D11A3770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FE751B1-CF2D-417E-640D-DBC08CBC2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F6FB358-B400-1512-ABC2-171A49A1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010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9E7E549-265F-5F4C-1313-FE0A3C35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CF4DD5-44D2-D6F0-FCE5-99BEF10DB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591CA8A-1A97-037C-33E7-8A573359D0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1D1DC8B-9CBE-18A5-78C6-FE6D376752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2509CA7-A9DB-4B53-E435-318B36110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80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4F1957C-CEA5-CE1E-9229-766676E4E882}"/>
              </a:ext>
            </a:extLst>
          </p:cNvPr>
          <p:cNvSpPr txBox="1">
            <a:spLocks/>
          </p:cNvSpPr>
          <p:nvPr/>
        </p:nvSpPr>
        <p:spPr>
          <a:xfrm>
            <a:off x="838200" y="524940"/>
            <a:ext cx="10515600" cy="40934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6000" b="1" dirty="0">
                <a:solidFill>
                  <a:schemeClr val="bg1"/>
                </a:solidFill>
              </a:rPr>
              <a:t>Kvantově-mechanický </a:t>
            </a:r>
          </a:p>
          <a:p>
            <a:r>
              <a:rPr lang="cs-CZ" sz="6000" b="1" dirty="0">
                <a:solidFill>
                  <a:schemeClr val="bg1"/>
                </a:solidFill>
              </a:rPr>
              <a:t>model atomu</a:t>
            </a:r>
          </a:p>
        </p:txBody>
      </p:sp>
      <p:pic>
        <p:nvPicPr>
          <p:cNvPr id="12" name="Obrázek 11" descr="Obsah obrázku kruh, Barevnost, vír, spirála&#10;&#10;Obsah generovaný pomocí AI může být nesprávný.">
            <a:extLst>
              <a:ext uri="{FF2B5EF4-FFF2-40B4-BE49-F238E27FC236}">
                <a16:creationId xmlns:a16="http://schemas.microsoft.com/office/drawing/2014/main" id="{DD3564DB-2764-F737-798A-66625C96E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046" y="4618410"/>
            <a:ext cx="1699407" cy="1714649"/>
          </a:xfrm>
          <a:prstGeom prst="rect">
            <a:avLst/>
          </a:prstGeom>
        </p:spPr>
      </p:pic>
      <p:pic>
        <p:nvPicPr>
          <p:cNvPr id="14" name="Obrázek 13" descr="Obsah obrázku Jantar, Barevnost, tma, světlo&#10;&#10;Obsah generovaný pomocí AI může být nesprávný.">
            <a:extLst>
              <a:ext uri="{FF2B5EF4-FFF2-40B4-BE49-F238E27FC236}">
                <a16:creationId xmlns:a16="http://schemas.microsoft.com/office/drawing/2014/main" id="{46ACB2A9-80B1-0869-A4E4-FECDD210CC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575" y="4717189"/>
            <a:ext cx="1581231" cy="1581231"/>
          </a:xfrm>
          <a:prstGeom prst="rect">
            <a:avLst/>
          </a:prstGeom>
        </p:spPr>
      </p:pic>
      <p:pic>
        <p:nvPicPr>
          <p:cNvPr id="18" name="Obrázek 17" descr="Obsah obrázku Barevnost, tma, světlo, umění&#10;&#10;Obsah generovaný pomocí AI může být nesprávný.">
            <a:extLst>
              <a:ext uri="{FF2B5EF4-FFF2-40B4-BE49-F238E27FC236}">
                <a16:creationId xmlns:a16="http://schemas.microsoft.com/office/drawing/2014/main" id="{DDD15FD5-546A-30B0-7AEB-5E71611EE2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94" y="4783548"/>
            <a:ext cx="1384371" cy="1384371"/>
          </a:xfrm>
          <a:prstGeom prst="rect">
            <a:avLst/>
          </a:prstGeom>
        </p:spPr>
      </p:pic>
      <p:pic>
        <p:nvPicPr>
          <p:cNvPr id="20" name="Obrázek 19" descr="Obsah obrázku Jantar, tma, Barevnost, světlo&#10;&#10;Obsah generovaný pomocí AI může být nesprávný.">
            <a:extLst>
              <a:ext uri="{FF2B5EF4-FFF2-40B4-BE49-F238E27FC236}">
                <a16:creationId xmlns:a16="http://schemas.microsoft.com/office/drawing/2014/main" id="{0D816040-F131-C6A5-E26F-B7E055360D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773" y="4777652"/>
            <a:ext cx="1492327" cy="149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6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28F4-33D4-97B1-ECDE-58ACF9B77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1FFA70A-C741-8861-F512-70B5CCB18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Nakreslete polární i „paprskový“ graf, pokud je hustota pravděpodobnosti ve všech směrech stejná</a:t>
            </a:r>
          </a:p>
        </p:txBody>
      </p:sp>
      <p:pic>
        <p:nvPicPr>
          <p:cNvPr id="8" name="Obrázek 7" descr="Obsah obrázku origami, Symetrie, řada/pruh, diagram&#10;&#10;Obsah generovaný pomocí AI může být nesprávný.">
            <a:extLst>
              <a:ext uri="{FF2B5EF4-FFF2-40B4-BE49-F238E27FC236}">
                <a16:creationId xmlns:a16="http://schemas.microsoft.com/office/drawing/2014/main" id="{131CFA70-D0C9-DB9B-0972-D0C7CB7B7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05732" y="2288922"/>
            <a:ext cx="7988711" cy="331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87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19558-092F-2EC3-CF1B-9FB2E2AE8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276951-2AD3-029C-900B-75B4C1FF4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Nakreslete polární i „paprskový“ graf, pokud je hustota pravděpodobnosti ve všech směrech stejná</a:t>
            </a:r>
          </a:p>
        </p:txBody>
      </p:sp>
      <p:pic>
        <p:nvPicPr>
          <p:cNvPr id="3" name="Obrázek 2" descr="Obsah obrázku řada/pruh, diagram, kruh, vzor&#10;&#10;Obsah generovaný pomocí AI může být nesprávný.">
            <a:extLst>
              <a:ext uri="{FF2B5EF4-FFF2-40B4-BE49-F238E27FC236}">
                <a16:creationId xmlns:a16="http://schemas.microsoft.com/office/drawing/2014/main" id="{1E8902D6-825D-D381-747C-A34002B3B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8"/>
          <a:stretch>
            <a:fillRect/>
          </a:stretch>
        </p:blipFill>
        <p:spPr>
          <a:xfrm>
            <a:off x="6900064" y="2424226"/>
            <a:ext cx="2849794" cy="2968867"/>
          </a:xfrm>
          <a:prstGeom prst="rect">
            <a:avLst/>
          </a:prstGeom>
        </p:spPr>
      </p:pic>
      <p:pic>
        <p:nvPicPr>
          <p:cNvPr id="4" name="Obrázek 3" descr="Obsah obrázku řada/pruh, diagram, kruh, vzor&#10;&#10;Obsah generovaný pomocí AI může být nesprávný.">
            <a:extLst>
              <a:ext uri="{FF2B5EF4-FFF2-40B4-BE49-F238E27FC236}">
                <a16:creationId xmlns:a16="http://schemas.microsoft.com/office/drawing/2014/main" id="{12C2D6F8-BF9C-D88C-62CE-A243E2999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7"/>
          <a:stretch>
            <a:fillRect/>
          </a:stretch>
        </p:blipFill>
        <p:spPr>
          <a:xfrm>
            <a:off x="2442142" y="2424227"/>
            <a:ext cx="3054091" cy="2968867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1A7EDA65-8E33-2CC6-6765-479A1EFF0D9C}"/>
              </a:ext>
            </a:extLst>
          </p:cNvPr>
          <p:cNvSpPr txBox="1"/>
          <p:nvPr/>
        </p:nvSpPr>
        <p:spPr>
          <a:xfrm>
            <a:off x="5743159" y="6076846"/>
            <a:ext cx="3167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vzdálenost od jádra</a:t>
            </a:r>
          </a:p>
        </p:txBody>
      </p:sp>
    </p:spTree>
    <p:extLst>
      <p:ext uri="{BB962C8B-B14F-4D97-AF65-F5344CB8AC3E}">
        <p14:creationId xmlns:p14="http://schemas.microsoft.com/office/powerpoint/2010/main" val="1739519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E6828-9603-A3BE-9E44-0BB579389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obsah 4" descr="Obsah obrázku řada/pruh, snímek obrazovky, Obdélník, design&#10;&#10;Obsah generovaný pomocí AI může být nesprávný.">
            <a:extLst>
              <a:ext uri="{FF2B5EF4-FFF2-40B4-BE49-F238E27FC236}">
                <a16:creationId xmlns:a16="http://schemas.microsoft.com/office/drawing/2014/main" id="{91889DBB-C81F-7104-55DC-EE5DA8D3FE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62" y="2916025"/>
            <a:ext cx="4563005" cy="3085607"/>
          </a:xfr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0E51C8F7-720A-A49C-68AC-1462FF4BF2F8}"/>
              </a:ext>
            </a:extLst>
          </p:cNvPr>
          <p:cNvSpPr txBox="1">
            <a:spLocks/>
          </p:cNvSpPr>
          <p:nvPr/>
        </p:nvSpPr>
        <p:spPr>
          <a:xfrm>
            <a:off x="610318" y="319489"/>
            <a:ext cx="109713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0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(2) Závislost hustoty pravděpodobnosti na vzdálenosti od jádra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8B28FDF3-5282-4590-45A0-963B1BD65EFC}"/>
              </a:ext>
            </a:extLst>
          </p:cNvPr>
          <p:cNvSpPr txBox="1">
            <a:spLocks/>
          </p:cNvSpPr>
          <p:nvPr/>
        </p:nvSpPr>
        <p:spPr>
          <a:xfrm>
            <a:off x="723899" y="1532092"/>
            <a:ext cx="2071060" cy="424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kartézský graf</a:t>
            </a: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05AB83AE-9980-3BF9-79A7-A69AFCB596B4}"/>
              </a:ext>
            </a:extLst>
          </p:cNvPr>
          <p:cNvGrpSpPr/>
          <p:nvPr/>
        </p:nvGrpSpPr>
        <p:grpSpPr>
          <a:xfrm>
            <a:off x="4037162" y="6001632"/>
            <a:ext cx="5771071" cy="403960"/>
            <a:chOff x="3140015" y="6076846"/>
            <a:chExt cx="5771071" cy="403960"/>
          </a:xfrm>
        </p:grpSpPr>
        <p:sp>
          <p:nvSpPr>
            <p:cNvPr id="5" name="TextovéPole 4">
              <a:extLst>
                <a:ext uri="{FF2B5EF4-FFF2-40B4-BE49-F238E27FC236}">
                  <a16:creationId xmlns:a16="http://schemas.microsoft.com/office/drawing/2014/main" id="{C8D4055C-F757-737D-430C-203E7CD7C16F}"/>
                </a:ext>
              </a:extLst>
            </p:cNvPr>
            <p:cNvSpPr txBox="1"/>
            <p:nvPr/>
          </p:nvSpPr>
          <p:spPr>
            <a:xfrm>
              <a:off x="5743159" y="6076846"/>
              <a:ext cx="31679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/>
                <a:t>vzdálenost od jádra</a:t>
              </a:r>
            </a:p>
          </p:txBody>
        </p:sp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BF45497B-B867-B92D-31F1-8879B681DE31}"/>
                </a:ext>
              </a:extLst>
            </p:cNvPr>
            <p:cNvSpPr txBox="1"/>
            <p:nvPr/>
          </p:nvSpPr>
          <p:spPr>
            <a:xfrm>
              <a:off x="3140015" y="6080696"/>
              <a:ext cx="4292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/>
                <a:t>0</a:t>
              </a:r>
            </a:p>
          </p:txBody>
        </p:sp>
      </p:grpSp>
      <p:sp>
        <p:nvSpPr>
          <p:cNvPr id="7" name="TextovéPole 6">
            <a:extLst>
              <a:ext uri="{FF2B5EF4-FFF2-40B4-BE49-F238E27FC236}">
                <a16:creationId xmlns:a16="http://schemas.microsoft.com/office/drawing/2014/main" id="{99A81ADB-65CF-C0AF-711B-3B463616B558}"/>
              </a:ext>
            </a:extLst>
          </p:cNvPr>
          <p:cNvSpPr txBox="1"/>
          <p:nvPr/>
        </p:nvSpPr>
        <p:spPr>
          <a:xfrm>
            <a:off x="1507465" y="2857655"/>
            <a:ext cx="2845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část hustoty pravděpodobnosti závislá na vzdálenosti od jádra</a:t>
            </a:r>
          </a:p>
        </p:txBody>
      </p:sp>
    </p:spTree>
    <p:extLst>
      <p:ext uri="{BB962C8B-B14F-4D97-AF65-F5344CB8AC3E}">
        <p14:creationId xmlns:p14="http://schemas.microsoft.com/office/powerpoint/2010/main" val="2987914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7A120-D820-E5CA-0156-E15DF0F08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4160CF9F-2526-CF03-B77F-91EFDCC05F8E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5330426" y="1532092"/>
                <a:ext cx="6539482" cy="1225767"/>
              </a:xfrm>
            </p:spPr>
            <p:txBody>
              <a:bodyPr>
                <a:noAutofit/>
              </a:bodyPr>
              <a:lstStyle/>
              <a:p>
                <a:r>
                  <a:rPr lang="cs-CZ" sz="2400" dirty="0"/>
                  <a:t>V jaké vzdálenosti od jádra je část hustoty pravděpodobnosti (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cs-CZ" sz="2400" dirty="0"/>
                  <a:t>) nalezení elektronu </a:t>
                </a:r>
                <a:r>
                  <a:rPr lang="cs-CZ" sz="2400" b="1" dirty="0"/>
                  <a:t>největší</a:t>
                </a:r>
                <a:r>
                  <a:rPr lang="cs-CZ" sz="2400" dirty="0"/>
                  <a:t>, resp. </a:t>
                </a:r>
                <a:r>
                  <a:rPr lang="cs-CZ" sz="2400" b="1" dirty="0"/>
                  <a:t>nejnižší</a:t>
                </a:r>
                <a:r>
                  <a:rPr lang="cs-CZ" sz="2400" dirty="0"/>
                  <a:t>?</a:t>
                </a:r>
              </a:p>
            </p:txBody>
          </p:sp>
        </mc:Choice>
        <mc:Fallback xmlns="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4160CF9F-2526-CF03-B77F-91EFDCC05F8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30426" y="1532092"/>
                <a:ext cx="6539482" cy="1225767"/>
              </a:xfrm>
              <a:blipFill>
                <a:blip r:embed="rId2"/>
                <a:stretch>
                  <a:fillRect l="-1398" t="-498" b="-59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Zástupný obsah 4" descr="Obsah obrázku řada/pruh, snímek obrazovky, Obdélník, design&#10;&#10;Obsah generovaný pomocí AI může být nesprávný.">
            <a:extLst>
              <a:ext uri="{FF2B5EF4-FFF2-40B4-BE49-F238E27FC236}">
                <a16:creationId xmlns:a16="http://schemas.microsoft.com/office/drawing/2014/main" id="{DDBCECB8-5127-8054-24F0-24D4040108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62" y="2916025"/>
            <a:ext cx="4563005" cy="3085607"/>
          </a:xfr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FC660A66-0B3E-E881-B4C4-4487C8B3EDFB}"/>
              </a:ext>
            </a:extLst>
          </p:cNvPr>
          <p:cNvSpPr txBox="1">
            <a:spLocks/>
          </p:cNvSpPr>
          <p:nvPr/>
        </p:nvSpPr>
        <p:spPr>
          <a:xfrm>
            <a:off x="610318" y="319489"/>
            <a:ext cx="109713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0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(2) Závislost hustoty pravděpodobnosti na vzdálenosti od jádra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2949DD3E-CD2B-C40A-BBA9-84C8E90ED468}"/>
              </a:ext>
            </a:extLst>
          </p:cNvPr>
          <p:cNvSpPr txBox="1">
            <a:spLocks/>
          </p:cNvSpPr>
          <p:nvPr/>
        </p:nvSpPr>
        <p:spPr>
          <a:xfrm>
            <a:off x="723899" y="1532092"/>
            <a:ext cx="2071060" cy="424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kartézský graf</a:t>
            </a: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CBBA32FF-ADA7-493C-4527-C98C846F261E}"/>
              </a:ext>
            </a:extLst>
          </p:cNvPr>
          <p:cNvGrpSpPr/>
          <p:nvPr/>
        </p:nvGrpSpPr>
        <p:grpSpPr>
          <a:xfrm>
            <a:off x="4037162" y="6001632"/>
            <a:ext cx="5771071" cy="403960"/>
            <a:chOff x="3140015" y="6076846"/>
            <a:chExt cx="5771071" cy="403960"/>
          </a:xfrm>
        </p:grpSpPr>
        <p:sp>
          <p:nvSpPr>
            <p:cNvPr id="5" name="TextovéPole 4">
              <a:extLst>
                <a:ext uri="{FF2B5EF4-FFF2-40B4-BE49-F238E27FC236}">
                  <a16:creationId xmlns:a16="http://schemas.microsoft.com/office/drawing/2014/main" id="{ABBFDF82-9D3A-1B33-7A70-E61EFDBDF7DE}"/>
                </a:ext>
              </a:extLst>
            </p:cNvPr>
            <p:cNvSpPr txBox="1"/>
            <p:nvPr/>
          </p:nvSpPr>
          <p:spPr>
            <a:xfrm>
              <a:off x="5743159" y="6076846"/>
              <a:ext cx="31679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/>
                <a:t>vzdálenost od jádra</a:t>
              </a:r>
            </a:p>
          </p:txBody>
        </p:sp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CE61E339-3E94-4016-0F80-CEF5A79EDCB0}"/>
                </a:ext>
              </a:extLst>
            </p:cNvPr>
            <p:cNvSpPr txBox="1"/>
            <p:nvPr/>
          </p:nvSpPr>
          <p:spPr>
            <a:xfrm>
              <a:off x="3140015" y="6080696"/>
              <a:ext cx="4292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/>
                <a:t>0</a:t>
              </a:r>
            </a:p>
          </p:txBody>
        </p:sp>
      </p:grpSp>
      <p:sp>
        <p:nvSpPr>
          <p:cNvPr id="7" name="TextovéPole 6">
            <a:extLst>
              <a:ext uri="{FF2B5EF4-FFF2-40B4-BE49-F238E27FC236}">
                <a16:creationId xmlns:a16="http://schemas.microsoft.com/office/drawing/2014/main" id="{C476AEF2-0B81-A0C4-43CE-39E0929BFB09}"/>
              </a:ext>
            </a:extLst>
          </p:cNvPr>
          <p:cNvSpPr txBox="1"/>
          <p:nvPr/>
        </p:nvSpPr>
        <p:spPr>
          <a:xfrm>
            <a:off x="1507465" y="2857655"/>
            <a:ext cx="2845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část hustoty pravděpodobnosti závislá na vzdálenosti od jádra</a:t>
            </a:r>
          </a:p>
        </p:txBody>
      </p:sp>
    </p:spTree>
    <p:extLst>
      <p:ext uri="{BB962C8B-B14F-4D97-AF65-F5344CB8AC3E}">
        <p14:creationId xmlns:p14="http://schemas.microsoft.com/office/powerpoint/2010/main" val="760388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6FF889-4C12-765F-3815-664A6C910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Celková hustota pravděpodobnosti</a:t>
            </a:r>
          </a:p>
        </p:txBody>
      </p:sp>
      <p:pic>
        <p:nvPicPr>
          <p:cNvPr id="4" name="Obrázek 3" descr="Obsah obrázku řada/pruh, diagram, Vykreslený graf, Barevnost&#10;&#10;Obsah generovaný pomocí AI může být nesprávný.">
            <a:extLst>
              <a:ext uri="{FF2B5EF4-FFF2-40B4-BE49-F238E27FC236}">
                <a16:creationId xmlns:a16="http://schemas.microsoft.com/office/drawing/2014/main" id="{0FD44974-7D4F-EFEE-4FF9-55DFCA2C1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373" y="2487721"/>
            <a:ext cx="10163427" cy="277603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F0BA2082-5B29-B87D-8E23-F03BF070D52B}"/>
              </a:ext>
            </a:extLst>
          </p:cNvPr>
          <p:cNvSpPr txBox="1"/>
          <p:nvPr/>
        </p:nvSpPr>
        <p:spPr>
          <a:xfrm>
            <a:off x="1337188" y="2026056"/>
            <a:ext cx="3293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závislost na vzdálenosti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823BE70E-1F44-FF06-12A6-6B8ADE789490}"/>
              </a:ext>
            </a:extLst>
          </p:cNvPr>
          <p:cNvSpPr txBox="1"/>
          <p:nvPr/>
        </p:nvSpPr>
        <p:spPr>
          <a:xfrm>
            <a:off x="5926901" y="2026056"/>
            <a:ext cx="2472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úhlová závislost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9EA3D51-819C-42BF-7F06-FCD26FB7A3D5}"/>
              </a:ext>
            </a:extLst>
          </p:cNvPr>
          <p:cNvSpPr txBox="1"/>
          <p:nvPr/>
        </p:nvSpPr>
        <p:spPr>
          <a:xfrm>
            <a:off x="9141149" y="1656723"/>
            <a:ext cx="2687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err="1"/>
              <a:t>celk</a:t>
            </a:r>
            <a:r>
              <a:rPr lang="cs-CZ" sz="2400" dirty="0"/>
              <a:t>. hustota pravděpodobnosti</a:t>
            </a:r>
          </a:p>
          <a:p>
            <a:r>
              <a:rPr lang="cs-CZ" sz="2400" dirty="0"/>
              <a:t>= </a:t>
            </a:r>
            <a:r>
              <a:rPr lang="cs-CZ" sz="2400" b="1" dirty="0"/>
              <a:t>tvar orbitalu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C30C366A-FF84-FBB5-CFE2-19CF7F305FF6}"/>
              </a:ext>
            </a:extLst>
          </p:cNvPr>
          <p:cNvSpPr txBox="1"/>
          <p:nvPr/>
        </p:nvSpPr>
        <p:spPr>
          <a:xfrm>
            <a:off x="9517629" y="5865893"/>
            <a:ext cx="1130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stav 2p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21B52FFD-45AB-2F55-4880-E379A0353BB5}"/>
              </a:ext>
            </a:extLst>
          </p:cNvPr>
          <p:cNvGrpSpPr/>
          <p:nvPr/>
        </p:nvGrpSpPr>
        <p:grpSpPr>
          <a:xfrm>
            <a:off x="6090806" y="2487720"/>
            <a:ext cx="1844936" cy="369332"/>
            <a:chOff x="5737124" y="2487720"/>
            <a:chExt cx="1844936" cy="369332"/>
          </a:xfrm>
        </p:grpSpPr>
        <p:cxnSp>
          <p:nvCxnSpPr>
            <p:cNvPr id="9" name="Přímá spojnice 8">
              <a:extLst>
                <a:ext uri="{FF2B5EF4-FFF2-40B4-BE49-F238E27FC236}">
                  <a16:creationId xmlns:a16="http://schemas.microsoft.com/office/drawing/2014/main" id="{2F9D6D15-95B0-9AB4-61F7-56B5B193F6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37124" y="2487721"/>
              <a:ext cx="922468" cy="3693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Přímá spojnice 10">
              <a:extLst>
                <a:ext uri="{FF2B5EF4-FFF2-40B4-BE49-F238E27FC236}">
                  <a16:creationId xmlns:a16="http://schemas.microsoft.com/office/drawing/2014/main" id="{DB75EAB3-ED5C-90FB-932A-927F1E3BFE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59592" y="2487720"/>
              <a:ext cx="922468" cy="3693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6260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0B871-EA5C-0AC3-2C34-5B8EEA445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 descr="Obsah obrázku diagram, řada/pruh, Vykreslený graf, design&#10;&#10;Obsah generovaný pomocí AI může být nesprávný.">
            <a:extLst>
              <a:ext uri="{FF2B5EF4-FFF2-40B4-BE49-F238E27FC236}">
                <a16:creationId xmlns:a16="http://schemas.microsoft.com/office/drawing/2014/main" id="{9A8E20D2-3DCF-C69C-0A32-70B2D8206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87" y="223192"/>
            <a:ext cx="7685589" cy="641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924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99B4B-9E7D-0C0B-ECA3-7B6398CE0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 descr="Obsah obrázku diagram, řada/pruh, Vykreslený graf, design&#10;&#10;Obsah generovaný pomocí AI může být nesprávný.">
            <a:extLst>
              <a:ext uri="{FF2B5EF4-FFF2-40B4-BE49-F238E27FC236}">
                <a16:creationId xmlns:a16="http://schemas.microsoft.com/office/drawing/2014/main" id="{86925046-6F95-163B-6E13-0CCD65149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87" y="223192"/>
            <a:ext cx="7685589" cy="6418566"/>
          </a:xfrm>
          <a:prstGeom prst="rect">
            <a:avLst/>
          </a:prstGeom>
        </p:spPr>
      </p:pic>
      <p:pic>
        <p:nvPicPr>
          <p:cNvPr id="2" name="Obrázek 1" descr="Obsah obrázku tma, snímek obrazovky, Barevnost, černá&#10;&#10;Obsah generovaný pomocí AI může být nesprávný.">
            <a:extLst>
              <a:ext uri="{FF2B5EF4-FFF2-40B4-BE49-F238E27FC236}">
                <a16:creationId xmlns:a16="http://schemas.microsoft.com/office/drawing/2014/main" id="{60C32400-2088-ABE0-D50F-1A123C51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906" y="618902"/>
            <a:ext cx="1422631" cy="1418995"/>
          </a:xfrm>
          <a:prstGeom prst="rect">
            <a:avLst/>
          </a:prstGeom>
        </p:spPr>
      </p:pic>
      <p:pic>
        <p:nvPicPr>
          <p:cNvPr id="3" name="Obrázek 2" descr="Obsah obrázku Astronomický objekt, Barevnost, Jantar, tma&#10;&#10;Obsah generovaný pomocí AI může být nesprávný.">
            <a:extLst>
              <a:ext uri="{FF2B5EF4-FFF2-40B4-BE49-F238E27FC236}">
                <a16:creationId xmlns:a16="http://schemas.microsoft.com/office/drawing/2014/main" id="{429A7FDD-0A11-A993-FA43-8936EB883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906" y="2823963"/>
            <a:ext cx="1422631" cy="1414772"/>
          </a:xfrm>
          <a:prstGeom prst="rect">
            <a:avLst/>
          </a:prstGeom>
        </p:spPr>
      </p:pic>
      <p:pic>
        <p:nvPicPr>
          <p:cNvPr id="4" name="Obrázek 3" descr="Obsah obrázku snímek obrazovky, Barevnost, Jantar, tma&#10;&#10;Obsah generovaný pomocí AI může být nesprávný.">
            <a:extLst>
              <a:ext uri="{FF2B5EF4-FFF2-40B4-BE49-F238E27FC236}">
                <a16:creationId xmlns:a16="http://schemas.microsoft.com/office/drawing/2014/main" id="{EEB56091-9C32-6AA4-EEDF-DC67162DDE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906" y="4874326"/>
            <a:ext cx="1422631" cy="139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39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řada/pruh, diagram, design&#10;&#10;Obsah generovaný pomocí AI může být nesprávný.">
            <a:extLst>
              <a:ext uri="{FF2B5EF4-FFF2-40B4-BE49-F238E27FC236}">
                <a16:creationId xmlns:a16="http://schemas.microsoft.com/office/drawing/2014/main" id="{84D0FB84-C2FD-659E-B4E8-E3D12BDE4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929" y="2311342"/>
            <a:ext cx="8661845" cy="223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025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9A3F0-83E5-2CDE-F217-E6213C4EA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Skupina 8">
            <a:extLst>
              <a:ext uri="{FF2B5EF4-FFF2-40B4-BE49-F238E27FC236}">
                <a16:creationId xmlns:a16="http://schemas.microsoft.com/office/drawing/2014/main" id="{FBEED9ED-E99C-4F72-938D-E052AEE20199}"/>
              </a:ext>
            </a:extLst>
          </p:cNvPr>
          <p:cNvGrpSpPr/>
          <p:nvPr/>
        </p:nvGrpSpPr>
        <p:grpSpPr>
          <a:xfrm>
            <a:off x="1597929" y="2157382"/>
            <a:ext cx="8661845" cy="2389275"/>
            <a:chOff x="1597929" y="2157382"/>
            <a:chExt cx="8661845" cy="2389275"/>
          </a:xfrm>
        </p:grpSpPr>
        <p:pic>
          <p:nvPicPr>
            <p:cNvPr id="5" name="Obrázek 4" descr="Obsah obrázku řada/pruh, diagram, design&#10;&#10;Obsah generovaný pomocí AI může být nesprávný.">
              <a:extLst>
                <a:ext uri="{FF2B5EF4-FFF2-40B4-BE49-F238E27FC236}">
                  <a16:creationId xmlns:a16="http://schemas.microsoft.com/office/drawing/2014/main" id="{74848ACA-35A8-8D7B-D501-E3F82B375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929" y="2311342"/>
              <a:ext cx="8661845" cy="2235315"/>
            </a:xfrm>
            <a:prstGeom prst="rect">
              <a:avLst/>
            </a:prstGeom>
          </p:spPr>
        </p:pic>
        <p:pic>
          <p:nvPicPr>
            <p:cNvPr id="3" name="Obrázek 2" descr="Obsah obrázku kruh, Symetrie, řada/pruh, diagram&#10;&#10;Obsah generovaný pomocí AI může být nesprávný.">
              <a:extLst>
                <a:ext uri="{FF2B5EF4-FFF2-40B4-BE49-F238E27FC236}">
                  <a16:creationId xmlns:a16="http://schemas.microsoft.com/office/drawing/2014/main" id="{3942EFDC-C248-D679-CFBC-D27552FE2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0033" y="2592412"/>
              <a:ext cx="1582546" cy="1582546"/>
            </a:xfrm>
            <a:prstGeom prst="rect">
              <a:avLst/>
            </a:prstGeom>
          </p:spPr>
        </p:pic>
        <p:pic>
          <p:nvPicPr>
            <p:cNvPr id="6" name="Obrázek 5" descr="Obsah obrázku červená, Barevnost, Vínově červená, rozostření&#10;&#10;Obsah generovaný pomocí AI může být nesprávný.">
              <a:extLst>
                <a:ext uri="{FF2B5EF4-FFF2-40B4-BE49-F238E27FC236}">
                  <a16:creationId xmlns:a16="http://schemas.microsoft.com/office/drawing/2014/main" id="{CDC8BE21-5BBA-1A4E-DC87-58AC8124D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9618" y="2592413"/>
              <a:ext cx="1582546" cy="1582546"/>
            </a:xfrm>
            <a:prstGeom prst="rect">
              <a:avLst/>
            </a:prstGeom>
          </p:spPr>
        </p:pic>
        <p:pic>
          <p:nvPicPr>
            <p:cNvPr id="8" name="Obrázek 7" descr="Obsah obrázku řada/pruh, Vykreslený graf, design&#10;&#10;Obsah generovaný pomocí AI může být nesprávný.">
              <a:extLst>
                <a:ext uri="{FF2B5EF4-FFF2-40B4-BE49-F238E27FC236}">
                  <a16:creationId xmlns:a16="http://schemas.microsoft.com/office/drawing/2014/main" id="{F10BB9DC-D80C-E71F-E14F-7550CA338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3107" y="2157382"/>
              <a:ext cx="3090571" cy="2089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7578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E1D69-C4F2-EDF6-8BB2-574E26EB4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diagram, řada/pruh, design, vzor&#10;&#10;Obsah generovaný pomocí AI může být nesprávný.">
            <a:extLst>
              <a:ext uri="{FF2B5EF4-FFF2-40B4-BE49-F238E27FC236}">
                <a16:creationId xmlns:a16="http://schemas.microsoft.com/office/drawing/2014/main" id="{F8E09C96-7178-64D5-49D1-DE0EC9369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12" y="1403139"/>
            <a:ext cx="8261775" cy="424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76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08EA1-DD18-278D-A136-E4E3A4C3F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D52C77-16ED-8076-BE56-208E909DF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Hustota pravděpodobnosti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0646B58D-42E4-AB84-947F-CFA778F97E40}"/>
              </a:ext>
            </a:extLst>
          </p:cNvPr>
          <p:cNvSpPr txBox="1"/>
          <p:nvPr/>
        </p:nvSpPr>
        <p:spPr>
          <a:xfrm>
            <a:off x="838199" y="1598552"/>
            <a:ext cx="10936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jaká je pravděpodobnost najít elektron na různých místech v atomu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dirty="0"/>
              <a:t>udává tvar atomového orbitalu</a:t>
            </a:r>
          </a:p>
        </p:txBody>
      </p:sp>
    </p:spTree>
    <p:extLst>
      <p:ext uri="{BB962C8B-B14F-4D97-AF65-F5344CB8AC3E}">
        <p14:creationId xmlns:p14="http://schemas.microsoft.com/office/powerpoint/2010/main" val="1571941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EF6F8-5950-07A8-12E5-F82DE1A0C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Skupina 15">
            <a:extLst>
              <a:ext uri="{FF2B5EF4-FFF2-40B4-BE49-F238E27FC236}">
                <a16:creationId xmlns:a16="http://schemas.microsoft.com/office/drawing/2014/main" id="{1A40D752-0E47-F063-EE22-FDE38EE732D4}"/>
              </a:ext>
            </a:extLst>
          </p:cNvPr>
          <p:cNvGrpSpPr/>
          <p:nvPr/>
        </p:nvGrpSpPr>
        <p:grpSpPr>
          <a:xfrm>
            <a:off x="1965112" y="1195664"/>
            <a:ext cx="8261775" cy="4455843"/>
            <a:chOff x="1965112" y="1195664"/>
            <a:chExt cx="8261775" cy="4455843"/>
          </a:xfrm>
        </p:grpSpPr>
        <p:pic>
          <p:nvPicPr>
            <p:cNvPr id="7" name="Obrázek 6" descr="Obsah obrázku diagram, řada/pruh, design, vzor&#10;&#10;Obsah generovaný pomocí AI může být nesprávný.">
              <a:extLst>
                <a:ext uri="{FF2B5EF4-FFF2-40B4-BE49-F238E27FC236}">
                  <a16:creationId xmlns:a16="http://schemas.microsoft.com/office/drawing/2014/main" id="{AE174CE0-6740-B85E-4D3C-B684B716A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5112" y="1403139"/>
              <a:ext cx="8261775" cy="4248368"/>
            </a:xfrm>
            <a:prstGeom prst="rect">
              <a:avLst/>
            </a:prstGeom>
          </p:spPr>
        </p:pic>
        <p:pic>
          <p:nvPicPr>
            <p:cNvPr id="3" name="Obrázek 2" descr="Obsah obrázku řada/pruh, kruh, Symetrie, diagram&#10;&#10;Obsah generovaný pomocí AI může být nesprávný.">
              <a:extLst>
                <a:ext uri="{FF2B5EF4-FFF2-40B4-BE49-F238E27FC236}">
                  <a16:creationId xmlns:a16="http://schemas.microsoft.com/office/drawing/2014/main" id="{38D96803-83E4-A1AC-3FAA-3914487C5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1867" y="1588158"/>
              <a:ext cx="1516378" cy="1516378"/>
            </a:xfrm>
            <a:prstGeom prst="rect">
              <a:avLst/>
            </a:prstGeom>
          </p:spPr>
        </p:pic>
        <p:pic>
          <p:nvPicPr>
            <p:cNvPr id="5" name="Obrázek 4" descr="Obsah obrázku červená, snímek obrazovky&#10;&#10;Obsah generovaný pomocí AI může být nesprávný.">
              <a:extLst>
                <a:ext uri="{FF2B5EF4-FFF2-40B4-BE49-F238E27FC236}">
                  <a16:creationId xmlns:a16="http://schemas.microsoft.com/office/drawing/2014/main" id="{310B0967-DF85-2347-E153-F9565036C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431" y="1585701"/>
              <a:ext cx="1516378" cy="1516378"/>
            </a:xfrm>
            <a:prstGeom prst="rect">
              <a:avLst/>
            </a:prstGeom>
          </p:spPr>
        </p:pic>
        <p:pic>
          <p:nvPicPr>
            <p:cNvPr id="8" name="Obrázek 7" descr="Obsah obrázku řada/pruh, snímek obrazovky, Vykreslený graf, design&#10;&#10;Obsah generovaný pomocí AI může být nesprávný.">
              <a:extLst>
                <a:ext uri="{FF2B5EF4-FFF2-40B4-BE49-F238E27FC236}">
                  <a16:creationId xmlns:a16="http://schemas.microsoft.com/office/drawing/2014/main" id="{E1335F09-0010-9B29-FD8C-6960F346F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8302" y="1195664"/>
              <a:ext cx="2919763" cy="1974409"/>
            </a:xfrm>
            <a:prstGeom prst="rect">
              <a:avLst/>
            </a:prstGeom>
          </p:spPr>
        </p:pic>
        <p:pic>
          <p:nvPicPr>
            <p:cNvPr id="12" name="Obrázek 11" descr="Obsah obrázku Symetrie, řada/pruh, kruh, diagram&#10;&#10;Obsah generovaný pomocí AI může být nesprávný.">
              <a:extLst>
                <a:ext uri="{FF2B5EF4-FFF2-40B4-BE49-F238E27FC236}">
                  <a16:creationId xmlns:a16="http://schemas.microsoft.com/office/drawing/2014/main" id="{98E07CFA-48F7-DF29-7C0E-1050E7E5B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9879" y="3753465"/>
              <a:ext cx="1516379" cy="1516379"/>
            </a:xfrm>
            <a:prstGeom prst="rect">
              <a:avLst/>
            </a:prstGeom>
          </p:spPr>
        </p:pic>
        <p:pic>
          <p:nvPicPr>
            <p:cNvPr id="14" name="Obrázek 13" descr="Obsah obrázku Barevnost, snímek obrazovky, červená, Vínově červená&#10;&#10;Obsah generovaný pomocí AI může být nesprávný.">
              <a:extLst>
                <a:ext uri="{FF2B5EF4-FFF2-40B4-BE49-F238E27FC236}">
                  <a16:creationId xmlns:a16="http://schemas.microsoft.com/office/drawing/2014/main" id="{98B07FB1-1DD1-E273-269E-F96AE1AA89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431" y="3753465"/>
              <a:ext cx="1511839" cy="1516379"/>
            </a:xfrm>
            <a:prstGeom prst="rect">
              <a:avLst/>
            </a:prstGeom>
          </p:spPr>
        </p:pic>
        <p:pic>
          <p:nvPicPr>
            <p:cNvPr id="15" name="Obrázek 14" descr="Obsah obrázku řada/pruh, Vykreslený graf, design&#10;&#10;Obsah generovaný pomocí AI může být nesprávný.">
              <a:extLst>
                <a:ext uri="{FF2B5EF4-FFF2-40B4-BE49-F238E27FC236}">
                  <a16:creationId xmlns:a16="http://schemas.microsoft.com/office/drawing/2014/main" id="{6D2AD331-6AF2-9867-DF36-811703128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8064" y="3407044"/>
              <a:ext cx="2879497" cy="19471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2062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text, snímek obrazovky, Obdélník, diagram&#10;&#10;Obsah generovaný pomocí AI může být nesprávný.">
            <a:extLst>
              <a:ext uri="{FF2B5EF4-FFF2-40B4-BE49-F238E27FC236}">
                <a16:creationId xmlns:a16="http://schemas.microsoft.com/office/drawing/2014/main" id="{CC0F49A3-4464-0FE6-1DA1-1C6D4325C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108" y="83916"/>
            <a:ext cx="7937783" cy="654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84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61718-07A2-B384-07AC-CBA234318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2D2868-8A8D-3BF8-BBAD-E42113B0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Hustota pravděpodobnosti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FE3162B-B705-214A-5028-332614E618C9}"/>
              </a:ext>
            </a:extLst>
          </p:cNvPr>
          <p:cNvSpPr txBox="1"/>
          <p:nvPr/>
        </p:nvSpPr>
        <p:spPr>
          <a:xfrm>
            <a:off x="838199" y="1598552"/>
            <a:ext cx="109368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jaká je pravděpodobnost najít elektron na různých místech v atomu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dirty="0"/>
              <a:t>udává tvar atomového orbitalu</a:t>
            </a:r>
          </a:p>
          <a:p>
            <a:pPr>
              <a:spcAft>
                <a:spcPts val="600"/>
              </a:spcAft>
            </a:pPr>
            <a:r>
              <a:rPr lang="cs-CZ" sz="2000" dirty="0"/>
              <a:t>Př.:</a:t>
            </a:r>
          </a:p>
          <a:p>
            <a:pPr>
              <a:spcAft>
                <a:spcPts val="600"/>
              </a:spcAft>
            </a:pPr>
            <a:r>
              <a:rPr lang="cs-CZ" sz="2000" b="1" dirty="0"/>
              <a:t>hustota zalidnění: </a:t>
            </a:r>
            <a:r>
              <a:rPr lang="cs-CZ" sz="2000" dirty="0"/>
              <a:t>počet lidí v oblasti / plocha oblasti</a:t>
            </a:r>
            <a:endParaRPr lang="cs-CZ" sz="2000" b="1" dirty="0"/>
          </a:p>
          <a:p>
            <a:r>
              <a:rPr lang="cs-CZ" sz="2000" b="1" dirty="0"/>
              <a:t>hustota pravděpodobnosti:</a:t>
            </a:r>
            <a:r>
              <a:rPr lang="cs-CZ" sz="2000" dirty="0"/>
              <a:t> pravděpodobnost nalezení elektronu v nějaké oblasti / plocha oblasti</a:t>
            </a:r>
          </a:p>
        </p:txBody>
      </p:sp>
    </p:spTree>
    <p:extLst>
      <p:ext uri="{BB962C8B-B14F-4D97-AF65-F5344CB8AC3E}">
        <p14:creationId xmlns:p14="http://schemas.microsoft.com/office/powerpoint/2010/main" val="101009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1BABC-91E7-EA71-54A1-F363089E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5F438A-1EF8-9BE0-F06F-78DB68C97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Hustota pravděpodobnosti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3195EF6F-4917-392F-6893-0001CE260BC7}"/>
              </a:ext>
            </a:extLst>
          </p:cNvPr>
          <p:cNvSpPr txBox="1"/>
          <p:nvPr/>
        </p:nvSpPr>
        <p:spPr>
          <a:xfrm>
            <a:off x="838199" y="1598552"/>
            <a:ext cx="109368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jaká je pravděpodobnost najít elektron na různých místech v atomu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2000" dirty="0"/>
              <a:t>udává tvar atomového orbitalu</a:t>
            </a:r>
          </a:p>
          <a:p>
            <a:pPr>
              <a:spcAft>
                <a:spcPts val="600"/>
              </a:spcAft>
            </a:pPr>
            <a:r>
              <a:rPr lang="cs-CZ" sz="2000" dirty="0"/>
              <a:t>Př.:</a:t>
            </a:r>
          </a:p>
          <a:p>
            <a:pPr>
              <a:spcAft>
                <a:spcPts val="600"/>
              </a:spcAft>
            </a:pPr>
            <a:r>
              <a:rPr lang="cs-CZ" sz="2000" b="1" dirty="0"/>
              <a:t>hustota zalidnění: </a:t>
            </a:r>
            <a:r>
              <a:rPr lang="cs-CZ" sz="2000" dirty="0"/>
              <a:t>počet lidí v oblasti / plocha oblasti</a:t>
            </a:r>
            <a:endParaRPr lang="cs-CZ" sz="2000" b="1" dirty="0"/>
          </a:p>
          <a:p>
            <a:r>
              <a:rPr lang="cs-CZ" sz="2000" b="1" dirty="0"/>
              <a:t>hustota pravděpodobnosti:</a:t>
            </a:r>
            <a:r>
              <a:rPr lang="cs-CZ" sz="2000" dirty="0"/>
              <a:t> pravděpodobnost nalezení elektronu v nějaké oblasti / plocha oblasti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7865E49A-61B5-481C-C8B5-8AB93B0BC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138" y="4288544"/>
            <a:ext cx="1759444" cy="1750432"/>
          </a:xfrm>
          <a:prstGeom prst="rect">
            <a:avLst/>
          </a:prstGeom>
        </p:spPr>
      </p:pic>
      <p:pic>
        <p:nvPicPr>
          <p:cNvPr id="17" name="Obrázek 16" descr="Obsah obrázku tma, snímek obrazovky, Barevnost, černá&#10;&#10;Obsah generovaný pomocí AI může být nesprávný.">
            <a:extLst>
              <a:ext uri="{FF2B5EF4-FFF2-40B4-BE49-F238E27FC236}">
                <a16:creationId xmlns:a16="http://schemas.microsoft.com/office/drawing/2014/main" id="{4E9CD5CF-D8D3-1692-D6E6-BC2F283C3C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732" y="4327172"/>
            <a:ext cx="1677462" cy="1673175"/>
          </a:xfrm>
          <a:prstGeom prst="rect">
            <a:avLst/>
          </a:prstGeom>
        </p:spPr>
      </p:pic>
      <p:pic>
        <p:nvPicPr>
          <p:cNvPr id="19" name="Obrázek 18" descr="Obsah obrázku snímek obrazovky, čtverec, číslo, Obdélník&#10;&#10;Obsah generovaný pomocí AI může být nesprávný.">
            <a:extLst>
              <a:ext uri="{FF2B5EF4-FFF2-40B4-BE49-F238E27FC236}">
                <a16:creationId xmlns:a16="http://schemas.microsoft.com/office/drawing/2014/main" id="{1F577DD6-86AE-AC8D-E6DA-BC24881DAF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26" y="4295687"/>
            <a:ext cx="1726650" cy="1711078"/>
          </a:xfrm>
          <a:prstGeom prst="rect">
            <a:avLst/>
          </a:prstGeom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7991F0FC-5919-2318-CF47-FC8562DAA39B}"/>
              </a:ext>
            </a:extLst>
          </p:cNvPr>
          <p:cNvSpPr txBox="1"/>
          <p:nvPr/>
        </p:nvSpPr>
        <p:spPr>
          <a:xfrm>
            <a:off x="708231" y="6069011"/>
            <a:ext cx="2948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/>
              <a:t>superpozice několika polí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698EACE2-4D3E-B830-B7F9-C773BCE45690}"/>
              </a:ext>
            </a:extLst>
          </p:cNvPr>
          <p:cNvSpPr txBox="1"/>
          <p:nvPr/>
        </p:nvSpPr>
        <p:spPr>
          <a:xfrm>
            <a:off x="4543757" y="6049686"/>
            <a:ext cx="2347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/>
              <a:t>superpozice více polí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0EBAEB6D-2A0F-EED8-B610-9C7D5AFA66B5}"/>
              </a:ext>
            </a:extLst>
          </p:cNvPr>
          <p:cNvSpPr txBox="1"/>
          <p:nvPr/>
        </p:nvSpPr>
        <p:spPr>
          <a:xfrm>
            <a:off x="7522745" y="6030895"/>
            <a:ext cx="4100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superpozice „nekonečně mnoha polí“</a:t>
            </a:r>
          </a:p>
        </p:txBody>
      </p:sp>
      <p:cxnSp>
        <p:nvCxnSpPr>
          <p:cNvPr id="24" name="Přímá spojnice se šipkou 23">
            <a:extLst>
              <a:ext uri="{FF2B5EF4-FFF2-40B4-BE49-F238E27FC236}">
                <a16:creationId xmlns:a16="http://schemas.microsoft.com/office/drawing/2014/main" id="{571218EA-9A20-6A53-AD53-FD30C9B9429D}"/>
              </a:ext>
            </a:extLst>
          </p:cNvPr>
          <p:cNvCxnSpPr>
            <a:cxnSpLocks/>
          </p:cNvCxnSpPr>
          <p:nvPr/>
        </p:nvCxnSpPr>
        <p:spPr>
          <a:xfrm>
            <a:off x="6755198" y="5163759"/>
            <a:ext cx="141473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6D2AFA53-4BF5-BD8F-D161-B5DC7B2F3486}"/>
              </a:ext>
            </a:extLst>
          </p:cNvPr>
          <p:cNvSpPr txBox="1"/>
          <p:nvPr/>
        </p:nvSpPr>
        <p:spPr>
          <a:xfrm>
            <a:off x="6629432" y="4793080"/>
            <a:ext cx="1605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zjemňování dělení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8D90ECFA-40D7-62BA-E413-8904351DB405}"/>
              </a:ext>
            </a:extLst>
          </p:cNvPr>
          <p:cNvSpPr txBox="1"/>
          <p:nvPr/>
        </p:nvSpPr>
        <p:spPr>
          <a:xfrm>
            <a:off x="8530775" y="3759908"/>
            <a:ext cx="1997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orbital atomu vodíku </a:t>
            </a:r>
          </a:p>
          <a:p>
            <a:r>
              <a:rPr lang="cs-CZ" sz="1400" dirty="0"/>
              <a:t>v základním stavu (1s)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6BA21408-39A0-60CD-CD68-F88285527E50}"/>
              </a:ext>
            </a:extLst>
          </p:cNvPr>
          <p:cNvSpPr txBox="1"/>
          <p:nvPr/>
        </p:nvSpPr>
        <p:spPr>
          <a:xfrm>
            <a:off x="838199" y="3708447"/>
            <a:ext cx="5178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Od kvantových lodí k atomovému orbitalu:</a:t>
            </a:r>
          </a:p>
        </p:txBody>
      </p:sp>
      <p:cxnSp>
        <p:nvCxnSpPr>
          <p:cNvPr id="30" name="Přímá spojnice se šipkou 29">
            <a:extLst>
              <a:ext uri="{FF2B5EF4-FFF2-40B4-BE49-F238E27FC236}">
                <a16:creationId xmlns:a16="http://schemas.microsoft.com/office/drawing/2014/main" id="{0F23AC65-722D-2DCF-3930-F3141AC63449}"/>
              </a:ext>
            </a:extLst>
          </p:cNvPr>
          <p:cNvCxnSpPr>
            <a:cxnSpLocks/>
          </p:cNvCxnSpPr>
          <p:nvPr/>
        </p:nvCxnSpPr>
        <p:spPr>
          <a:xfrm>
            <a:off x="2980076" y="5211273"/>
            <a:ext cx="141473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D1F1E603-106E-6D5C-91C1-CD9D6ADB2AAE}"/>
              </a:ext>
            </a:extLst>
          </p:cNvPr>
          <p:cNvSpPr txBox="1"/>
          <p:nvPr/>
        </p:nvSpPr>
        <p:spPr>
          <a:xfrm>
            <a:off x="2854310" y="4840594"/>
            <a:ext cx="1605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zjemňování dělení</a:t>
            </a:r>
          </a:p>
        </p:txBody>
      </p:sp>
    </p:spTree>
    <p:extLst>
      <p:ext uri="{BB962C8B-B14F-4D97-AF65-F5344CB8AC3E}">
        <p14:creationId xmlns:p14="http://schemas.microsoft.com/office/powerpoint/2010/main" val="788926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42D7AB-FEFB-8CE1-810C-7F766C68A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Orbitaly atomu vodíku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4E16A32-C80E-2D8F-51E9-1D9CFB65C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cs-CZ" sz="2400" dirty="0"/>
              <a:t>tvar orbitalů udává </a:t>
            </a:r>
            <a:r>
              <a:rPr lang="cs-CZ" sz="2400" b="1" dirty="0"/>
              <a:t>celková hustota pravděpodobnosti </a:t>
            </a:r>
            <a:r>
              <a:rPr lang="cs-CZ" sz="2400" dirty="0"/>
              <a:t>nalezení elektronu</a:t>
            </a:r>
          </a:p>
          <a:p>
            <a:r>
              <a:rPr lang="cs-CZ" sz="2400" dirty="0"/>
              <a:t>abychom získali tvar orbitalů, budeme celkovou hustotu pravděpodobnosti skládat ze dvou informací: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197741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0CA23-C969-3F48-8A63-0B83DC07D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9FCB9A-34CB-3E8A-1580-2E9BB218E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Orbitaly atomu vodíku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E7735D9-46BB-B442-AE27-AC4C6E8D3A8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cs-CZ" sz="2400" dirty="0"/>
                  <a:t>tvar orbitalů udává </a:t>
                </a:r>
                <a:r>
                  <a:rPr lang="cs-CZ" sz="2400" b="1" dirty="0"/>
                  <a:t>celková hustota pravděpodobnosti </a:t>
                </a:r>
                <a:r>
                  <a:rPr lang="cs-CZ" sz="2400" dirty="0"/>
                  <a:t>nalezení elektronu</a:t>
                </a:r>
              </a:p>
              <a:p>
                <a:r>
                  <a:rPr lang="cs-CZ" sz="2400" dirty="0"/>
                  <a:t>abychom získali tvar orbitalů, budeme celkovou hustotu pravděpodobnosti skládat ze dvou informací:</a:t>
                </a:r>
              </a:p>
              <a:p>
                <a:pPr marL="0" indent="0">
                  <a:buNone/>
                </a:pPr>
                <a:endParaRPr lang="cs-CZ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cs-CZ" sz="2400" b="1" dirty="0">
                    <a:solidFill>
                      <a:srgbClr val="0070C0"/>
                    </a:solidFill>
                  </a:rPr>
                  <a:t>Jak se mění hustota pravděpodobnosti v závislosti na:</a:t>
                </a:r>
                <a:endParaRPr lang="cs-CZ" sz="2400" dirty="0"/>
              </a:p>
              <a:p>
                <a:pPr marL="0" indent="0">
                  <a:buNone/>
                </a:pPr>
                <a:r>
                  <a:rPr lang="cs-CZ" sz="2400" b="1" dirty="0"/>
                  <a:t>(1) směru (úhlu), kterým od jádra jdeme  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(úhlová část hustoty pravděpodobnosti, </a:t>
                </a:r>
                <a:r>
                  <a:rPr lang="cs-CZ" sz="1600" dirty="0" err="1">
                    <a:solidFill>
                      <a:schemeClr val="bg1">
                        <a:lumMod val="50000"/>
                      </a:schemeClr>
                    </a:solidFill>
                  </a:rPr>
                  <a:t>ozn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. </a:t>
                </a:r>
                <a14:m>
                  <m:oMath xmlns:m="http://schemas.openxmlformats.org/officeDocument/2006/math">
                    <m:r>
                      <a:rPr lang="cs-CZ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)</a:t>
                </a:r>
              </a:p>
              <a:p>
                <a:pPr marL="0" indent="0">
                  <a:buNone/>
                </a:pPr>
                <a:r>
                  <a:rPr lang="cs-CZ" sz="2400" b="1" dirty="0"/>
                  <a:t>(2) vzdálenosti od jádra  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(část hustoty pravděpodobnosti závislá na vzdálenosti, </a:t>
                </a:r>
                <a:r>
                  <a:rPr lang="cs-CZ" sz="1600" dirty="0" err="1">
                    <a:solidFill>
                      <a:schemeClr val="bg1">
                        <a:lumMod val="50000"/>
                      </a:schemeClr>
                    </a:solidFill>
                  </a:rPr>
                  <a:t>ozn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.  </a:t>
                </a:r>
                <a14:m>
                  <m:oMath xmlns:m="http://schemas.openxmlformats.org/officeDocument/2006/math">
                    <m:r>
                      <a:rPr lang="cs-CZ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)</a:t>
                </a:r>
              </a:p>
              <a:p>
                <a:pPr marL="0" indent="0">
                  <a:buNone/>
                </a:pPr>
                <a:endParaRPr lang="cs-CZ" sz="1600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cs-CZ" sz="2400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E7735D9-46BB-B442-AE27-AC4C6E8D3A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182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9135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DAC2F-BDCC-89A6-BAC4-7C7023831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E81752-82E8-6BCF-EFE3-465A6E0C2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Orbitaly atomu vodíku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AE46BC0-1ADF-4853-E7E6-402CB5968FE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cs-CZ" sz="2400" dirty="0"/>
                  <a:t>tvar orbitalů udává </a:t>
                </a:r>
                <a:r>
                  <a:rPr lang="cs-CZ" sz="2400" b="1" dirty="0"/>
                  <a:t>celková hustota pravděpodobnosti </a:t>
                </a:r>
                <a:r>
                  <a:rPr lang="cs-CZ" sz="2400" dirty="0"/>
                  <a:t>nalezení elektronu</a:t>
                </a:r>
              </a:p>
              <a:p>
                <a:r>
                  <a:rPr lang="cs-CZ" sz="2400" dirty="0"/>
                  <a:t>abychom získali tvar orbitalů, budeme celkovou hustotu pravděpodobnosti skládat ze dvou informací:</a:t>
                </a:r>
              </a:p>
              <a:p>
                <a:pPr marL="0" indent="0">
                  <a:buNone/>
                </a:pPr>
                <a:endParaRPr lang="cs-CZ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cs-CZ" sz="2400" b="1" dirty="0">
                    <a:solidFill>
                      <a:srgbClr val="0070C0"/>
                    </a:solidFill>
                  </a:rPr>
                  <a:t>Jak se mění hustota pravděpodobnosti v závislosti na:</a:t>
                </a:r>
                <a:endParaRPr lang="cs-CZ" sz="2400" dirty="0"/>
              </a:p>
              <a:p>
                <a:pPr marL="0" indent="0">
                  <a:buNone/>
                </a:pPr>
                <a:r>
                  <a:rPr lang="cs-CZ" sz="2400" b="1" dirty="0"/>
                  <a:t>(1) směru (úhlu), kterým od jádra jdeme  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(úhlová část hustoty pravděpodobnosti, </a:t>
                </a:r>
                <a:r>
                  <a:rPr lang="cs-CZ" sz="1600" dirty="0" err="1">
                    <a:solidFill>
                      <a:schemeClr val="bg1">
                        <a:lumMod val="50000"/>
                      </a:schemeClr>
                    </a:solidFill>
                  </a:rPr>
                  <a:t>ozn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. </a:t>
                </a:r>
                <a14:m>
                  <m:oMath xmlns:m="http://schemas.openxmlformats.org/officeDocument/2006/math">
                    <m:r>
                      <a:rPr lang="cs-CZ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)</a:t>
                </a:r>
              </a:p>
              <a:p>
                <a:pPr marL="0" indent="0">
                  <a:buNone/>
                </a:pPr>
                <a:r>
                  <a:rPr lang="cs-CZ" sz="2400" b="1" dirty="0"/>
                  <a:t>(2) vzdálenosti od jádra  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(část hustoty pravděpodobnosti závislá na vzdálenosti, </a:t>
                </a:r>
                <a:r>
                  <a:rPr lang="cs-CZ" sz="1600" dirty="0" err="1">
                    <a:solidFill>
                      <a:schemeClr val="bg1">
                        <a:lumMod val="50000"/>
                      </a:schemeClr>
                    </a:solidFill>
                  </a:rPr>
                  <a:t>ozn</a:t>
                </a:r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.  </a:t>
                </a:r>
                <a14:m>
                  <m:oMath xmlns:m="http://schemas.openxmlformats.org/officeDocument/2006/math">
                    <m:r>
                      <a:rPr lang="cs-CZ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cs-CZ" sz="1600" dirty="0">
                    <a:solidFill>
                      <a:schemeClr val="bg1">
                        <a:lumMod val="50000"/>
                      </a:schemeClr>
                    </a:solidFill>
                  </a:rPr>
                  <a:t>)</a:t>
                </a:r>
              </a:p>
              <a:p>
                <a:pPr marL="0" indent="0">
                  <a:buNone/>
                </a:pPr>
                <a:endParaRPr lang="cs-CZ" sz="1600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r>
                  <a:rPr lang="cs-CZ" sz="2400" dirty="0"/>
                  <a:t>každou informaci budeme zakreslovat jiným typem grafu, které pak složíme dohromady</a:t>
                </a:r>
              </a:p>
              <a:p>
                <a:pPr marL="0" indent="0">
                  <a:buNone/>
                </a:pPr>
                <a:endParaRPr lang="cs-CZ" sz="2400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CAE46BC0-1ADF-4853-E7E6-402CB5968FE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1821" b="-23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0711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012E4B-9E8B-245E-5B85-8ADECCD56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0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(1) Závislost hustoty pravděpodobnosti na směru (úhlu)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A71DDA7-0397-0BD9-E9B9-B088EE13D9C4}"/>
              </a:ext>
            </a:extLst>
          </p:cNvPr>
          <p:cNvSpPr txBox="1"/>
          <p:nvPr/>
        </p:nvSpPr>
        <p:spPr>
          <a:xfrm>
            <a:off x="7785601" y="1924294"/>
            <a:ext cx="2703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polární graf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5F51DA7D-3A7A-DF9E-8ED3-14867A978F79}"/>
              </a:ext>
            </a:extLst>
          </p:cNvPr>
          <p:cNvSpPr txBox="1"/>
          <p:nvPr/>
        </p:nvSpPr>
        <p:spPr>
          <a:xfrm>
            <a:off x="2361605" y="1924295"/>
            <a:ext cx="2703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/>
              <a:t>„paprskový“ graf</a:t>
            </a:r>
          </a:p>
        </p:txBody>
      </p:sp>
      <p:pic>
        <p:nvPicPr>
          <p:cNvPr id="10" name="Obrázek 9" descr="Obsah obrázku diagram, řada/pruh, kruh, vzor&#10;&#10;Obsah generovaný pomocí AI může být nesprávný.">
            <a:extLst>
              <a:ext uri="{FF2B5EF4-FFF2-40B4-BE49-F238E27FC236}">
                <a16:creationId xmlns:a16="http://schemas.microsoft.com/office/drawing/2014/main" id="{7F07FD53-E881-D3F4-2AC5-DF18DAF07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76"/>
          <a:stretch>
            <a:fillRect/>
          </a:stretch>
        </p:blipFill>
        <p:spPr>
          <a:xfrm>
            <a:off x="1427013" y="2486823"/>
            <a:ext cx="4376633" cy="4235668"/>
          </a:xfrm>
          <a:prstGeom prst="rect">
            <a:avLst/>
          </a:prstGeom>
        </p:spPr>
      </p:pic>
      <p:pic>
        <p:nvPicPr>
          <p:cNvPr id="11" name="Obrázek 10" descr="Obsah obrázku diagram, řada/pruh, kruh, vzor&#10;&#10;Obsah generovaný pomocí AI může být nesprávný.">
            <a:extLst>
              <a:ext uri="{FF2B5EF4-FFF2-40B4-BE49-F238E27FC236}">
                <a16:creationId xmlns:a16="http://schemas.microsoft.com/office/drawing/2014/main" id="{EBEEAA34-9EEE-A551-090A-841B9329C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5"/>
          <a:stretch>
            <a:fillRect/>
          </a:stretch>
        </p:blipFill>
        <p:spPr>
          <a:xfrm>
            <a:off x="6531428" y="2486823"/>
            <a:ext cx="4448167" cy="423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42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17A01B-4BC3-ECCB-0FA9-F2A54BFFE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Ve kterém směru je hustota pravděpodobnosti </a:t>
            </a:r>
            <a:br>
              <a:rPr lang="cs-CZ" sz="3200" dirty="0"/>
            </a:br>
            <a:r>
              <a:rPr lang="cs-CZ" sz="3200" b="1" dirty="0"/>
              <a:t>největší</a:t>
            </a:r>
            <a:r>
              <a:rPr lang="cs-CZ" sz="3200" dirty="0"/>
              <a:t>, resp. </a:t>
            </a:r>
            <a:r>
              <a:rPr lang="cs-CZ" sz="3200" b="1" dirty="0"/>
              <a:t>nejnižší</a:t>
            </a:r>
            <a:r>
              <a:rPr lang="cs-CZ" sz="3200" dirty="0"/>
              <a:t>?</a:t>
            </a:r>
          </a:p>
        </p:txBody>
      </p:sp>
      <p:pic>
        <p:nvPicPr>
          <p:cNvPr id="5" name="Obrázek 4" descr="Obsah obrázku umění, řada/pruh, Symetrie, Barevnost&#10;&#10;Obsah generovaný pomocí AI může být nesprávný.">
            <a:extLst>
              <a:ext uri="{FF2B5EF4-FFF2-40B4-BE49-F238E27FC236}">
                <a16:creationId xmlns:a16="http://schemas.microsoft.com/office/drawing/2014/main" id="{77FEF989-D09B-0778-8119-FDF57D8A4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05732" y="2434980"/>
            <a:ext cx="7747398" cy="302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4557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CC16808201CA4DA1FDCE1433C28AE8" ma:contentTypeVersion="12" ma:contentTypeDescription="Create a new document." ma:contentTypeScope="" ma:versionID="003059aacb53e7886e5070388e37b886">
  <xsd:schema xmlns:xsd="http://www.w3.org/2001/XMLSchema" xmlns:xs="http://www.w3.org/2001/XMLSchema" xmlns:p="http://schemas.microsoft.com/office/2006/metadata/properties" xmlns:ns2="60144246-26b0-4bc6-85be-8e36764fe5e7" xmlns:ns3="7f04d731-62f7-4d38-9dff-25789b679374" targetNamespace="http://schemas.microsoft.com/office/2006/metadata/properties" ma:root="true" ma:fieldsID="722054c89e43561b492b80d4f7aaa28b" ns2:_="" ns3:_="">
    <xsd:import namespace="60144246-26b0-4bc6-85be-8e36764fe5e7"/>
    <xsd:import namespace="7f04d731-62f7-4d38-9dff-25789b67937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144246-26b0-4bc6-85be-8e36764fe5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ede2c221-80ea-42f2-a6ce-7f19966b5d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04d731-62f7-4d38-9dff-25789b67937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1d9761a-1e40-4ef2-9ad6-880a0fc74395}" ma:internalName="TaxCatchAll" ma:showField="CatchAllData" ma:web="7f04d731-62f7-4d38-9dff-25789b679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f04d731-62f7-4d38-9dff-25789b679374" xsi:nil="true"/>
    <lcf76f155ced4ddcb4097134ff3c332f xmlns="60144246-26b0-4bc6-85be-8e36764fe5e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3DB97B5-4A89-4BE0-BF03-8AE84A56B26B}"/>
</file>

<file path=customXml/itemProps2.xml><?xml version="1.0" encoding="utf-8"?>
<ds:datastoreItem xmlns:ds="http://schemas.openxmlformats.org/officeDocument/2006/customXml" ds:itemID="{277021F3-7DF3-419D-83FA-2BC19A49E480}"/>
</file>

<file path=customXml/itemProps3.xml><?xml version="1.0" encoding="utf-8"?>
<ds:datastoreItem xmlns:ds="http://schemas.openxmlformats.org/officeDocument/2006/customXml" ds:itemID="{A9399CB1-5E38-4D01-8926-E1149526BEA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4813</TotalTime>
  <Words>465</Words>
  <Application>Microsoft Office PowerPoint</Application>
  <PresentationFormat>Širokoúhlá obrazovka</PresentationFormat>
  <Paragraphs>69</Paragraphs>
  <Slides>21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6" baseType="lpstr">
      <vt:lpstr>Aptos</vt:lpstr>
      <vt:lpstr>Aptos Display</vt:lpstr>
      <vt:lpstr>Arial</vt:lpstr>
      <vt:lpstr>Cambria Math</vt:lpstr>
      <vt:lpstr>Motiv Office</vt:lpstr>
      <vt:lpstr>Prezentace aplikace PowerPoint</vt:lpstr>
      <vt:lpstr>Hustota pravděpodobnosti</vt:lpstr>
      <vt:lpstr>Hustota pravděpodobnosti</vt:lpstr>
      <vt:lpstr>Hustota pravděpodobnosti</vt:lpstr>
      <vt:lpstr>Orbitaly atomu vodíku</vt:lpstr>
      <vt:lpstr>Orbitaly atomu vodíku</vt:lpstr>
      <vt:lpstr>Orbitaly atomu vodíku</vt:lpstr>
      <vt:lpstr>(1) Závislost hustoty pravděpodobnosti na směru (úhlu)</vt:lpstr>
      <vt:lpstr>Ve kterém směru je hustota pravděpodobnosti  největší, resp. nejnižší?</vt:lpstr>
      <vt:lpstr>Nakreslete polární i „paprskový“ graf, pokud je hustota pravděpodobnosti ve všech směrech stejná</vt:lpstr>
      <vt:lpstr>Nakreslete polární i „paprskový“ graf, pokud je hustota pravděpodobnosti ve všech směrech stejná</vt:lpstr>
      <vt:lpstr>Prezentace aplikace PowerPoint</vt:lpstr>
      <vt:lpstr>V jaké vzdálenosti od jádra je část hustoty pravděpodobnosti (R) nalezení elektronu největší, resp. nejnižší?</vt:lpstr>
      <vt:lpstr>Celková hustota pravděpodobnosti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Jana Legerská</dc:creator>
  <cp:lastModifiedBy>Jana Legerská</cp:lastModifiedBy>
  <cp:revision>289</cp:revision>
  <dcterms:created xsi:type="dcterms:W3CDTF">2025-04-11T07:06:53Z</dcterms:created>
  <dcterms:modified xsi:type="dcterms:W3CDTF">2026-07-02T12:40:24Z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0x01010083CC16808201CA4DA1FDCE1433C28AE8</vt:lpwstr>
  </property>
</Properties>
</file>