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74" r:id="rId3"/>
    <p:sldId id="259" r:id="rId4"/>
    <p:sldId id="275" r:id="rId5"/>
    <p:sldId id="271" r:id="rId6"/>
    <p:sldId id="262" r:id="rId7"/>
    <p:sldId id="276" r:id="rId8"/>
    <p:sldId id="278" r:id="rId9"/>
    <p:sldId id="279" r:id="rId10"/>
    <p:sldId id="280" r:id="rId11"/>
    <p:sldId id="288" r:id="rId12"/>
    <p:sldId id="282" r:id="rId13"/>
    <p:sldId id="290" r:id="rId14"/>
    <p:sldId id="284" r:id="rId15"/>
    <p:sldId id="291" r:id="rId16"/>
    <p:sldId id="292" r:id="rId17"/>
    <p:sldId id="295" r:id="rId18"/>
    <p:sldId id="296" r:id="rId19"/>
    <p:sldId id="294" r:id="rId20"/>
    <p:sldId id="286" r:id="rId21"/>
    <p:sldId id="308" r:id="rId22"/>
    <p:sldId id="297" r:id="rId23"/>
    <p:sldId id="304" r:id="rId24"/>
    <p:sldId id="299" r:id="rId25"/>
    <p:sldId id="300" r:id="rId26"/>
    <p:sldId id="301" r:id="rId27"/>
    <p:sldId id="302" r:id="rId28"/>
    <p:sldId id="303" r:id="rId29"/>
    <p:sldId id="305" r:id="rId30"/>
    <p:sldId id="306" r:id="rId31"/>
    <p:sldId id="309" r:id="rId32"/>
    <p:sldId id="307" r:id="rId3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10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54" autoAdjust="0"/>
    <p:restoredTop sz="94660"/>
  </p:normalViewPr>
  <p:slideViewPr>
    <p:cSldViewPr snapToGrid="0">
      <p:cViewPr>
        <p:scale>
          <a:sx n="50" d="100"/>
          <a:sy n="50" d="100"/>
        </p:scale>
        <p:origin x="3336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99D0B-88E8-4A35-9F37-838CB953889E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A394D-7A42-4006-859F-EB7395186C8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9040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A394D-7A42-4006-859F-EB7395186C84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5850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7EDAC5-B4AF-BD31-2E8D-BCE657C832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3332634-7997-EE34-E58C-06E891BC1C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68BA9DC-D43F-A223-CC58-954BB0C4F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526055B-6569-A8CC-972F-5D0611BE6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EB88EBE-B76F-4C4D-FC3D-E831EB5EB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8852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CBDE8D-E32F-1C25-1AA3-E04EBCE4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561BBE82-FEBC-D12F-FC3F-060228F923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4FFA126-D2A9-88D9-D239-D2C25E813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2367060-D5BD-2376-BACD-192D12C25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CC93B74-2411-E412-1130-0CB0D6270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1135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B3FB62A3-AFAB-B76B-D25D-0B8A252B95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8A0EF49-8915-A248-052E-5BE9FF4123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DA53FD9-7786-6979-90D9-22C9E593A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72911C1-F8E1-A757-6F59-7EBEF3F26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82F1164-5378-C056-FAA8-C6788F1B3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4842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EB3759-B889-6C68-FC24-CF1ADF525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117048E-A280-12AA-1954-42DCB59194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57570AC-D9DE-849A-EBD9-1ED561E24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3BF9BE1-4AF0-21AA-E8A5-E4C263621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8F3A307-C793-7BAD-9B45-D0158C009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8751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200044-C919-F503-1DCF-4A38422CE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AAFA590-F385-7DE5-B786-3DCA3CE27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38222F5-D705-0F90-3EAB-4A72DD527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995E352-6EAD-D1E7-519E-2554F889D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03C1902-AFAA-F960-090A-59E915CCC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67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FFC1A9-4447-44EB-203E-813AA900F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5930A5-58C6-D4EA-5AD4-66593E41A6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C976138-B500-392C-20F3-FB0B59CF7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E591E61-7B96-26CA-0E65-03E0D8CCF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FD69578-1BB6-71CE-CD57-B3FE1378D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BFABB2D-D9CE-60C6-2598-E59FB1CDD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8225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2E0DE4-E2CD-A727-5A18-C6931F7B1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30F91E7-D35F-7332-BA06-6F039CF25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0CF319D-3B6A-BD22-D11C-8A02379F8B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32C11891-5357-399E-0269-3F8424E262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8F11D88-A64D-6524-F915-23814FA858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559D06D7-1BDC-B942-CA5B-94C5C5417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628EC3EA-E5A4-F232-87A7-6E76FCD4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76003838-B37E-336C-5970-DDE61FBFA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5133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93ED8F-FE86-31F9-0072-8392C54FF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443C7B6D-E3C8-2975-89F6-5654442F1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254218F-533A-4202-CD9D-D93113E05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FAD71D94-51E4-C5FC-8C6F-A52C0731B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82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E66726D-E262-4C03-55A1-5877CEFFD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1FC07CA5-F371-CD83-6967-319C9B1E4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3910385-FC3B-47A0-06F5-A5F5F3276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7653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8338F2-B824-6352-EEC1-809D24118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9F6BFE-84D3-D406-8587-9500DB92E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73C0181-F476-6778-64E6-B4800C2616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57D6F6F-B463-BEB2-1869-1B3B84540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5A176B3-438C-9513-0815-258040793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128DC92-AC12-933E-06CA-267586CB2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828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235A0F-8876-F93C-5C02-0800C9A77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7CAF711-7AF4-C2D2-51DA-A5D1EC2994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53BC599-2B63-9606-6C5C-664225BA06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092CE1E-49F1-3C66-FB3C-6D11A3770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FE751B1-CF2D-417E-640D-DBC08CBC2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F6FB358-B400-1512-ABC2-171A49A16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010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9E7E549-265F-5F4C-1313-FE0A3C35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DCF4DD5-44D2-D6F0-FCE5-99BEF10DB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591CA8A-1A97-037C-33E7-8A573359D0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03809D-4575-4327-9FA1-18BB512F4C13}" type="datetimeFigureOut">
              <a:rPr lang="cs-CZ" smtClean="0"/>
              <a:t>03.07.2026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1D1DC8B-9CBE-18A5-78C6-FE6D376752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2509CA7-A9DB-4B53-E435-318B361103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80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fyzweb.cz/materialy/kvantovka/Double_slit_experiment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8.PNG"/><Relationship Id="rId7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8.PNG"/><Relationship Id="rId7" Type="http://schemas.openxmlformats.org/officeDocument/2006/relationships/image" Target="../media/image5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4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49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5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8.png"/><Relationship Id="rId7" Type="http://schemas.openxmlformats.org/officeDocument/2006/relationships/image" Target="../media/image5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www.youtube.com/watch?v=eGYuTuTxoj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uv6hY6zsd0&amp;t=257s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phet.colorado.edu/sims/html/wave-interference/latest/wave-interference_all.html?locale=c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>
            <a:extLst>
              <a:ext uri="{FF2B5EF4-FFF2-40B4-BE49-F238E27FC236}">
                <a16:creationId xmlns:a16="http://schemas.microsoft.com/office/drawing/2014/main" id="{78770BEF-A733-030E-0F1E-3CBC176BF2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cs-CZ"/>
              <a:t>Kvantová fyzika</a:t>
            </a:r>
            <a:endParaRPr lang="cs-CZ" dirty="0"/>
          </a:p>
        </p:txBody>
      </p:sp>
      <p:sp>
        <p:nvSpPr>
          <p:cNvPr id="12" name="Podnadpis 2">
            <a:extLst>
              <a:ext uri="{FF2B5EF4-FFF2-40B4-BE49-F238E27FC236}">
                <a16:creationId xmlns:a16="http://schemas.microsoft.com/office/drawing/2014/main" id="{8A2154AF-0B60-ADF2-D745-A9B6723720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cs-CZ"/>
              <a:t>Kvantování energie</a:t>
            </a:r>
            <a:endParaRPr lang="cs-CZ" dirty="0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27D7EFF4-7F81-F918-7D47-6114726C6B78}"/>
              </a:ext>
            </a:extLst>
          </p:cNvPr>
          <p:cNvSpPr txBox="1"/>
          <p:nvPr/>
        </p:nvSpPr>
        <p:spPr>
          <a:xfrm>
            <a:off x="1053296" y="1132304"/>
            <a:ext cx="652812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600" b="1" dirty="0">
                <a:solidFill>
                  <a:schemeClr val="bg1"/>
                </a:solidFill>
              </a:rPr>
              <a:t>Kvantová </a:t>
            </a:r>
          </a:p>
          <a:p>
            <a:r>
              <a:rPr lang="cs-CZ" sz="6600" b="1" dirty="0">
                <a:solidFill>
                  <a:schemeClr val="bg1"/>
                </a:solidFill>
              </a:rPr>
              <a:t>fyzika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F4C57A58-8B7E-1A16-BF9D-11AA2C3AC0EA}"/>
              </a:ext>
            </a:extLst>
          </p:cNvPr>
          <p:cNvSpPr txBox="1"/>
          <p:nvPr/>
        </p:nvSpPr>
        <p:spPr>
          <a:xfrm>
            <a:off x="1053296" y="4014351"/>
            <a:ext cx="762771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chemeClr val="bg1"/>
                </a:solidFill>
              </a:rPr>
              <a:t>Imagination is more important than knowledge. </a:t>
            </a:r>
            <a:r>
              <a:rPr lang="cs-CZ" sz="2400" i="1" dirty="0">
                <a:solidFill>
                  <a:schemeClr val="bg1"/>
                </a:solidFill>
              </a:rPr>
              <a:t>[…] </a:t>
            </a:r>
          </a:p>
          <a:p>
            <a:r>
              <a:rPr lang="cs-CZ" sz="2400" i="1" dirty="0">
                <a:solidFill>
                  <a:schemeClr val="bg1"/>
                </a:solidFill>
              </a:rPr>
              <a:t>It </a:t>
            </a:r>
            <a:r>
              <a:rPr lang="en-US" sz="2400" i="1" dirty="0">
                <a:solidFill>
                  <a:schemeClr val="bg1"/>
                </a:solidFill>
              </a:rPr>
              <a:t>embraces the entire world, and all there ever will be </a:t>
            </a:r>
            <a:endParaRPr lang="cs-CZ" sz="2400" i="1" dirty="0">
              <a:solidFill>
                <a:schemeClr val="bg1"/>
              </a:solidFill>
            </a:endParaRPr>
          </a:p>
          <a:p>
            <a:r>
              <a:rPr lang="en-US" sz="2400" i="1" dirty="0">
                <a:solidFill>
                  <a:schemeClr val="bg1"/>
                </a:solidFill>
              </a:rPr>
              <a:t>to know and understand. </a:t>
            </a:r>
            <a:endParaRPr lang="cs-CZ" sz="2400" i="1" dirty="0">
              <a:solidFill>
                <a:schemeClr val="bg1"/>
              </a:solidFill>
            </a:endParaRPr>
          </a:p>
          <a:p>
            <a:endParaRPr lang="cs-CZ" sz="2400" i="1" dirty="0">
              <a:solidFill>
                <a:schemeClr val="bg1"/>
              </a:solidFill>
            </a:endParaRPr>
          </a:p>
          <a:p>
            <a:r>
              <a:rPr lang="cs-CZ" sz="2400" i="1" dirty="0">
                <a:solidFill>
                  <a:schemeClr val="bg1"/>
                </a:solidFill>
              </a:rPr>
              <a:t>Albert Einstein</a:t>
            </a:r>
            <a:endParaRPr lang="en-US" sz="2400" i="1" dirty="0">
              <a:solidFill>
                <a:schemeClr val="bg1"/>
              </a:solidFill>
            </a:endParaRPr>
          </a:p>
          <a:p>
            <a:endParaRPr lang="cs-CZ" sz="2000" i="1" dirty="0">
              <a:solidFill>
                <a:schemeClr val="bg1"/>
              </a:solidFill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5AE65E21-6225-A188-97C1-3B08FC562E83}"/>
              </a:ext>
            </a:extLst>
          </p:cNvPr>
          <p:cNvSpPr txBox="1"/>
          <p:nvPr/>
        </p:nvSpPr>
        <p:spPr>
          <a:xfrm>
            <a:off x="9949544" y="6462498"/>
            <a:ext cx="19703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AI generated figure (ChatGPT)</a:t>
            </a:r>
            <a:endParaRPr lang="cs-CZ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223C6C2-F451-ADAF-E84B-1073AF5B2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457" y="112480"/>
            <a:ext cx="6039872" cy="402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9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B6E6B39-607C-B626-02AC-FE4A83D23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Dvojštěrbinový experiment s elektrony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6252C402-FD58-C1F0-5911-B7917A3E5723}"/>
              </a:ext>
            </a:extLst>
          </p:cNvPr>
          <p:cNvSpPr txBox="1"/>
          <p:nvPr/>
        </p:nvSpPr>
        <p:spPr>
          <a:xfrm>
            <a:off x="838200" y="5892800"/>
            <a:ext cx="995554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600" dirty="0">
                <a:hlinkClick r:id="rId2"/>
              </a:rPr>
              <a:t>https://fyzweb.cz/materialy/kvantovka/Double_slit_experiment.html</a:t>
            </a:r>
            <a:endParaRPr lang="cs-CZ" sz="2600" dirty="0"/>
          </a:p>
        </p:txBody>
      </p:sp>
      <p:pic>
        <p:nvPicPr>
          <p:cNvPr id="6" name="Obrázek 5" descr="Obsah obrázku vzor, steh, pixel&#10;&#10;Obsah vygenerovaný umělou inteligencí může být nesprávný.">
            <a:extLst>
              <a:ext uri="{FF2B5EF4-FFF2-40B4-BE49-F238E27FC236}">
                <a16:creationId xmlns:a16="http://schemas.microsoft.com/office/drawing/2014/main" id="{B52074FE-3B74-DA3D-72CA-A4A684FEA6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064" y="1747110"/>
            <a:ext cx="3800713" cy="377948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D724F2B-54CB-DF5F-9EE3-2B2AF8237B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10917"/>
            <a:ext cx="6632891" cy="361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65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>
            <a:extLst>
              <a:ext uri="{FF2B5EF4-FFF2-40B4-BE49-F238E27FC236}">
                <a16:creationId xmlns:a16="http://schemas.microsoft.com/office/drawing/2014/main" id="{2B87B737-E691-23FF-6944-DD68358F0D4A}"/>
              </a:ext>
            </a:extLst>
          </p:cNvPr>
          <p:cNvGrpSpPr/>
          <p:nvPr/>
        </p:nvGrpSpPr>
        <p:grpSpPr>
          <a:xfrm>
            <a:off x="0" y="0"/>
            <a:ext cx="12188052" cy="6858000"/>
            <a:chOff x="0" y="0"/>
            <a:chExt cx="12188052" cy="6858000"/>
          </a:xfrm>
        </p:grpSpPr>
        <p:pic>
          <p:nvPicPr>
            <p:cNvPr id="5" name="Obrázek 4" descr="Obsah obrázku Lidská tvář, text, kreslené, Grafika&#10;&#10;Obsah vygenerovaný umělou inteligencí může být nesprávný.">
              <a:extLst>
                <a:ext uri="{FF2B5EF4-FFF2-40B4-BE49-F238E27FC236}">
                  <a16:creationId xmlns:a16="http://schemas.microsoft.com/office/drawing/2014/main" id="{4D52B176-B838-2587-0F27-BDD8F5C73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052" cy="6858000"/>
            </a:xfrm>
            <a:prstGeom prst="rect">
              <a:avLst/>
            </a:prstGeom>
          </p:spPr>
        </p:pic>
        <p:sp>
          <p:nvSpPr>
            <p:cNvPr id="10" name="Obdélník 9">
              <a:extLst>
                <a:ext uri="{FF2B5EF4-FFF2-40B4-BE49-F238E27FC236}">
                  <a16:creationId xmlns:a16="http://schemas.microsoft.com/office/drawing/2014/main" id="{42BBED7B-2830-36B3-71A8-2BA3E2A90842}"/>
                </a:ext>
              </a:extLst>
            </p:cNvPr>
            <p:cNvSpPr/>
            <p:nvPr/>
          </p:nvSpPr>
          <p:spPr>
            <a:xfrm rot="19446624">
              <a:off x="9155089" y="1261649"/>
              <a:ext cx="1680917" cy="8922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200"/>
            </a:p>
          </p:txBody>
        </p:sp>
        <p:sp>
          <p:nvSpPr>
            <p:cNvPr id="11" name="Obdélník 10">
              <a:extLst>
                <a:ext uri="{FF2B5EF4-FFF2-40B4-BE49-F238E27FC236}">
                  <a16:creationId xmlns:a16="http://schemas.microsoft.com/office/drawing/2014/main" id="{76EB5889-8A06-B79D-080D-D4A8939BF648}"/>
                </a:ext>
              </a:extLst>
            </p:cNvPr>
            <p:cNvSpPr/>
            <p:nvPr/>
          </p:nvSpPr>
          <p:spPr>
            <a:xfrm rot="2153376" flipH="1">
              <a:off x="9065976" y="1218373"/>
              <a:ext cx="1728142" cy="8562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200"/>
            </a:p>
          </p:txBody>
        </p:sp>
        <p:sp>
          <p:nvSpPr>
            <p:cNvPr id="2" name="Obdélník 1">
              <a:extLst>
                <a:ext uri="{FF2B5EF4-FFF2-40B4-BE49-F238E27FC236}">
                  <a16:creationId xmlns:a16="http://schemas.microsoft.com/office/drawing/2014/main" id="{15B51F0B-B062-EC7A-C0B9-C590747C1331}"/>
                </a:ext>
              </a:extLst>
            </p:cNvPr>
            <p:cNvSpPr/>
            <p:nvPr/>
          </p:nvSpPr>
          <p:spPr>
            <a:xfrm rot="21428826" flipH="1">
              <a:off x="7517509" y="1706524"/>
              <a:ext cx="1728142" cy="8562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200"/>
            </a:p>
          </p:txBody>
        </p:sp>
        <p:sp>
          <p:nvSpPr>
            <p:cNvPr id="3" name="Obdélník 2">
              <a:extLst>
                <a:ext uri="{FF2B5EF4-FFF2-40B4-BE49-F238E27FC236}">
                  <a16:creationId xmlns:a16="http://schemas.microsoft.com/office/drawing/2014/main" id="{E1FB81E3-C3C6-F911-CE95-C30956119857}"/>
                </a:ext>
              </a:extLst>
            </p:cNvPr>
            <p:cNvSpPr/>
            <p:nvPr/>
          </p:nvSpPr>
          <p:spPr>
            <a:xfrm rot="21428826" flipH="1">
              <a:off x="7475722" y="1878052"/>
              <a:ext cx="1728142" cy="8562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200"/>
            </a:p>
          </p:txBody>
        </p:sp>
      </p:grpSp>
      <p:sp>
        <p:nvSpPr>
          <p:cNvPr id="6" name="TextovéPole 5">
            <a:extLst>
              <a:ext uri="{FF2B5EF4-FFF2-40B4-BE49-F238E27FC236}">
                <a16:creationId xmlns:a16="http://schemas.microsoft.com/office/drawing/2014/main" id="{B092D087-D089-B0E5-FA01-7ED7779C276C}"/>
              </a:ext>
            </a:extLst>
          </p:cNvPr>
          <p:cNvSpPr txBox="1"/>
          <p:nvPr/>
        </p:nvSpPr>
        <p:spPr>
          <a:xfrm>
            <a:off x="3875312" y="6435933"/>
            <a:ext cx="5192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</a:rPr>
              <a:t>zdroj: https://www.youtube.com/watch?v=-wE3S6baKtY</a:t>
            </a:r>
          </a:p>
        </p:txBody>
      </p:sp>
    </p:spTree>
    <p:extLst>
      <p:ext uri="{BB962C8B-B14F-4D97-AF65-F5344CB8AC3E}">
        <p14:creationId xmlns:p14="http://schemas.microsoft.com/office/powerpoint/2010/main" val="3596848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95D4B2C-27FE-5BD2-D999-F44318B2D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cs-CZ" sz="2600" b="1" kern="100" dirty="0">
                <a:solidFill>
                  <a:schemeClr val="accent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 kterými výroky studentů souhlasíte? V čem mají pravdu a v čem jsou nepřesné/chybné?</a:t>
            </a:r>
            <a:endParaRPr lang="cs-CZ" sz="2600" b="1" dirty="0">
              <a:solidFill>
                <a:schemeClr val="accent2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696A321-AE16-1DB6-853C-5B6A59013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23600" cy="4351338"/>
          </a:xfrm>
        </p:spPr>
        <p:txBody>
          <a:bodyPr>
            <a:noAutofit/>
          </a:bodyPr>
          <a:lstStyle/>
          <a:p>
            <a:pPr marL="228600">
              <a:lnSpc>
                <a:spcPct val="115000"/>
              </a:lnSpc>
              <a:spcAft>
                <a:spcPts val="800"/>
              </a:spcAft>
              <a:buNone/>
            </a:pPr>
            <a:r>
              <a:rPr lang="cs-CZ" sz="2400" b="1" kern="100" dirty="0">
                <a:solidFill>
                  <a:schemeClr val="accent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Alice:</a:t>
            </a:r>
            <a:r>
              <a:rPr lang="cs-CZ" sz="2400" kern="100" dirty="0">
                <a:solidFill>
                  <a:schemeClr val="accent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Elektron má vlnové vlastnosti, protože jsme pozorovali interferenci. </a:t>
            </a:r>
          </a:p>
          <a:p>
            <a:pPr marL="228600">
              <a:lnSpc>
                <a:spcPct val="115000"/>
              </a:lnSpc>
              <a:spcAft>
                <a:spcPts val="800"/>
              </a:spcAft>
              <a:buNone/>
            </a:pPr>
            <a:r>
              <a:rPr lang="cs-CZ" sz="2400" b="1" kern="100" dirty="0">
                <a:solidFill>
                  <a:schemeClr val="accent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Bořek: </a:t>
            </a:r>
            <a:r>
              <a:rPr lang="cs-CZ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Není jisté, jestli má vlnové vlastnosti jeden samotný elektron. Ale když jich skrz </a:t>
            </a:r>
            <a:r>
              <a:rPr lang="cs-CZ" sz="24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dvojštěrbinu</a:t>
            </a:r>
            <a:r>
              <a:rPr lang="cs-CZ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pošleme víc najednou, budou spolu interferovat, takže uvidíme interferenční obrazec. </a:t>
            </a:r>
          </a:p>
          <a:p>
            <a:pPr marL="228600">
              <a:lnSpc>
                <a:spcPct val="115000"/>
              </a:lnSpc>
              <a:spcAft>
                <a:spcPts val="800"/>
              </a:spcAft>
              <a:buNone/>
            </a:pPr>
            <a:r>
              <a:rPr lang="cs-CZ" sz="2400" b="1" kern="100" dirty="0">
                <a:solidFill>
                  <a:schemeClr val="accent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Cyril:</a:t>
            </a:r>
            <a:r>
              <a:rPr lang="cs-CZ" sz="2400" kern="100" dirty="0">
                <a:solidFill>
                  <a:schemeClr val="accent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Elektron je jasná částice, má přece na stínítku bodovou stopu. </a:t>
            </a:r>
          </a:p>
          <a:p>
            <a:pPr marL="228600">
              <a:lnSpc>
                <a:spcPct val="115000"/>
              </a:lnSpc>
              <a:spcAft>
                <a:spcPts val="800"/>
              </a:spcAft>
              <a:buNone/>
            </a:pPr>
            <a:r>
              <a:rPr lang="cs-CZ" sz="2400" b="1" kern="100" dirty="0">
                <a:solidFill>
                  <a:schemeClr val="accent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Dorka:</a:t>
            </a:r>
            <a:r>
              <a:rPr lang="cs-CZ" sz="2400" kern="100" dirty="0">
                <a:solidFill>
                  <a:schemeClr val="accent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Když elektron prochází štěrbinami, je víc jako vlna, protože vytváří interferenci, ale když dopadá na stínítko, stane se částicí. </a:t>
            </a:r>
          </a:p>
          <a:p>
            <a:pPr>
              <a:buNone/>
            </a:pPr>
            <a:r>
              <a:rPr lang="cs-CZ" sz="2400" b="1" dirty="0">
                <a:solidFill>
                  <a:schemeClr val="accent2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Elvis: </a:t>
            </a:r>
            <a:r>
              <a:rPr lang="cs-CZ" sz="2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Nejde říct, jestli je elektron vlna nebo částice. Trochu nám připomíná svým chováním obojí, ale není to ani jedno z toho. Je to prostě elektron.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4230303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A95A8F6-0F34-3493-4566-F94CA2E0D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Dvojštěrbinový experiment </a:t>
            </a:r>
            <a:r>
              <a:rPr lang="cs-CZ" b="1" dirty="0"/>
              <a:t>s detektorem</a:t>
            </a:r>
          </a:p>
        </p:txBody>
      </p:sp>
      <p:grpSp>
        <p:nvGrpSpPr>
          <p:cNvPr id="17" name="Skupina 16">
            <a:extLst>
              <a:ext uri="{FF2B5EF4-FFF2-40B4-BE49-F238E27FC236}">
                <a16:creationId xmlns:a16="http://schemas.microsoft.com/office/drawing/2014/main" id="{93D07C63-9504-1C66-E356-F46ED907D7D2}"/>
              </a:ext>
            </a:extLst>
          </p:cNvPr>
          <p:cNvGrpSpPr/>
          <p:nvPr/>
        </p:nvGrpSpPr>
        <p:grpSpPr>
          <a:xfrm>
            <a:off x="1216742" y="1859372"/>
            <a:ext cx="8369300" cy="4753498"/>
            <a:chOff x="1216742" y="1859372"/>
            <a:chExt cx="8369300" cy="4753498"/>
          </a:xfrm>
        </p:grpSpPr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A40A62CE-FBE8-8A62-E114-3FD02D7C8847}"/>
                </a:ext>
              </a:extLst>
            </p:cNvPr>
            <p:cNvSpPr txBox="1"/>
            <p:nvPr/>
          </p:nvSpPr>
          <p:spPr>
            <a:xfrm>
              <a:off x="3440063" y="5966539"/>
              <a:ext cx="57956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/>
                <a:t>detektor</a:t>
              </a:r>
              <a:r>
                <a:rPr lang="cs-CZ" dirty="0"/>
                <a:t> (zdroj světla – světlo se rozptýlí na elektronech, </a:t>
              </a:r>
            </a:p>
            <a:p>
              <a:r>
                <a:rPr lang="cs-CZ" dirty="0"/>
                <a:t>	my ho pozorujeme v blízkosti štěrbiny A, nebo B)</a:t>
              </a:r>
            </a:p>
          </p:txBody>
        </p:sp>
        <p:grpSp>
          <p:nvGrpSpPr>
            <p:cNvPr id="16" name="Skupina 15">
              <a:extLst>
                <a:ext uri="{FF2B5EF4-FFF2-40B4-BE49-F238E27FC236}">
                  <a16:creationId xmlns:a16="http://schemas.microsoft.com/office/drawing/2014/main" id="{24693FFE-340F-05A7-39D9-E9C54DE8377C}"/>
                </a:ext>
              </a:extLst>
            </p:cNvPr>
            <p:cNvGrpSpPr/>
            <p:nvPr/>
          </p:nvGrpSpPr>
          <p:grpSpPr>
            <a:xfrm>
              <a:off x="1216742" y="1859372"/>
              <a:ext cx="8369300" cy="4005931"/>
              <a:chOff x="1216742" y="1859372"/>
              <a:chExt cx="8369300" cy="4005931"/>
            </a:xfrm>
          </p:grpSpPr>
          <p:grpSp>
            <p:nvGrpSpPr>
              <p:cNvPr id="12" name="Skupina 11">
                <a:extLst>
                  <a:ext uri="{FF2B5EF4-FFF2-40B4-BE49-F238E27FC236}">
                    <a16:creationId xmlns:a16="http://schemas.microsoft.com/office/drawing/2014/main" id="{5BE58114-0F73-5B19-DDB9-801A0935406C}"/>
                  </a:ext>
                </a:extLst>
              </p:cNvPr>
              <p:cNvGrpSpPr/>
              <p:nvPr/>
            </p:nvGrpSpPr>
            <p:grpSpPr>
              <a:xfrm>
                <a:off x="1216742" y="1859372"/>
                <a:ext cx="8369300" cy="4005931"/>
                <a:chOff x="1216742" y="2218272"/>
                <a:chExt cx="8369300" cy="4005931"/>
              </a:xfrm>
            </p:grpSpPr>
            <p:grpSp>
              <p:nvGrpSpPr>
                <p:cNvPr id="4" name="Skupina 3">
                  <a:extLst>
                    <a:ext uri="{FF2B5EF4-FFF2-40B4-BE49-F238E27FC236}">
                      <a16:creationId xmlns:a16="http://schemas.microsoft.com/office/drawing/2014/main" id="{D53CCE0D-19A2-8EF3-D88A-B44BFBA28A66}"/>
                    </a:ext>
                  </a:extLst>
                </p:cNvPr>
                <p:cNvGrpSpPr/>
                <p:nvPr/>
              </p:nvGrpSpPr>
              <p:grpSpPr>
                <a:xfrm>
                  <a:off x="1216742" y="2218272"/>
                  <a:ext cx="8369300" cy="4005931"/>
                  <a:chOff x="990600" y="2264693"/>
                  <a:chExt cx="8369300" cy="4005931"/>
                </a:xfrm>
              </p:grpSpPr>
              <p:pic>
                <p:nvPicPr>
                  <p:cNvPr id="5" name="Obrázek 4" descr="Obsah obrázku snímek obrazovky, text, diagram, řada/pruh&#10;&#10;Obsah vygenerovaný umělou inteligencí může být nesprávný.">
                    <a:extLst>
                      <a:ext uri="{FF2B5EF4-FFF2-40B4-BE49-F238E27FC236}">
                        <a16:creationId xmlns:a16="http://schemas.microsoft.com/office/drawing/2014/main" id="{33C6F09A-5E0F-0074-9BB6-5BD9E95A27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90600" y="2264693"/>
                    <a:ext cx="8369300" cy="4005931"/>
                  </a:xfrm>
                  <a:prstGeom prst="rect">
                    <a:avLst/>
                  </a:prstGeom>
                </p:spPr>
              </p:pic>
              <p:sp>
                <p:nvSpPr>
                  <p:cNvPr id="6" name="TextovéPole 5">
                    <a:extLst>
                      <a:ext uri="{FF2B5EF4-FFF2-40B4-BE49-F238E27FC236}">
                        <a16:creationId xmlns:a16="http://schemas.microsoft.com/office/drawing/2014/main" id="{53DA4816-3F2E-B59A-FD6C-3C661F6F6FF8}"/>
                      </a:ext>
                    </a:extLst>
                  </p:cNvPr>
                  <p:cNvSpPr txBox="1"/>
                  <p:nvPr/>
                </p:nvSpPr>
                <p:spPr>
                  <a:xfrm>
                    <a:off x="7118554" y="3759826"/>
                    <a:ext cx="953729" cy="101566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cs-CZ" sz="6000" dirty="0"/>
                      <a:t>?</a:t>
                    </a:r>
                  </a:p>
                </p:txBody>
              </p:sp>
            </p:grpSp>
            <p:pic>
              <p:nvPicPr>
                <p:cNvPr id="11" name="Grafický objekt 10" descr="Žárovka se souvislou výplní">
                  <a:extLst>
                    <a:ext uri="{FF2B5EF4-FFF2-40B4-BE49-F238E27FC236}">
                      <a16:creationId xmlns:a16="http://schemas.microsoft.com/office/drawing/2014/main" id="{7E06F1DE-5348-E874-A66D-8C05F2DA0C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15334" y="3751241"/>
                  <a:ext cx="914400" cy="914400"/>
                </a:xfrm>
                <a:prstGeom prst="rect">
                  <a:avLst/>
                </a:prstGeom>
              </p:spPr>
            </p:pic>
          </p:grpSp>
          <p:sp>
            <p:nvSpPr>
              <p:cNvPr id="13" name="TextovéPole 12">
                <a:extLst>
                  <a:ext uri="{FF2B5EF4-FFF2-40B4-BE49-F238E27FC236}">
                    <a16:creationId xmlns:a16="http://schemas.microsoft.com/office/drawing/2014/main" id="{F509CF20-BBE6-9FD5-FD33-B4AC6BDB176F}"/>
                  </a:ext>
                </a:extLst>
              </p:cNvPr>
              <p:cNvSpPr txBox="1"/>
              <p:nvPr/>
            </p:nvSpPr>
            <p:spPr>
              <a:xfrm>
                <a:off x="3561347" y="4677878"/>
                <a:ext cx="11856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/>
                  <a:t>štěrbina A</a:t>
                </a:r>
              </a:p>
            </p:txBody>
          </p:sp>
          <p:sp>
            <p:nvSpPr>
              <p:cNvPr id="15" name="TextovéPole 14">
                <a:extLst>
                  <a:ext uri="{FF2B5EF4-FFF2-40B4-BE49-F238E27FC236}">
                    <a16:creationId xmlns:a16="http://schemas.microsoft.com/office/drawing/2014/main" id="{9079C55F-F42E-51BE-F88C-8A7F67E9F521}"/>
                  </a:ext>
                </a:extLst>
              </p:cNvPr>
              <p:cNvSpPr txBox="1"/>
              <p:nvPr/>
            </p:nvSpPr>
            <p:spPr>
              <a:xfrm>
                <a:off x="4041006" y="5215894"/>
                <a:ext cx="11888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/>
                  <a:t>štěrbina B</a:t>
                </a:r>
              </a:p>
            </p:txBody>
          </p:sp>
        </p:grpSp>
      </p:grpSp>
      <p:sp>
        <p:nvSpPr>
          <p:cNvPr id="8" name="TextovéPole 7">
            <a:extLst>
              <a:ext uri="{FF2B5EF4-FFF2-40B4-BE49-F238E27FC236}">
                <a16:creationId xmlns:a16="http://schemas.microsoft.com/office/drawing/2014/main" id="{8C97E3DE-0CBE-9F03-EB00-B7748E6A4B00}"/>
              </a:ext>
            </a:extLst>
          </p:cNvPr>
          <p:cNvSpPr txBox="1"/>
          <p:nvPr/>
        </p:nvSpPr>
        <p:spPr>
          <a:xfrm>
            <a:off x="9586042" y="5966539"/>
            <a:ext cx="2427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2">
                    <a:lumMod val="50000"/>
                  </a:schemeClr>
                </a:solidFill>
              </a:rPr>
              <a:t>https://en.wikipedia.org/wiki/Double-slit_experiment</a:t>
            </a:r>
          </a:p>
        </p:txBody>
      </p:sp>
    </p:spTree>
    <p:extLst>
      <p:ext uri="{BB962C8B-B14F-4D97-AF65-F5344CB8AC3E}">
        <p14:creationId xmlns:p14="http://schemas.microsoft.com/office/powerpoint/2010/main" val="365726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kreslené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0E6A6D1D-06C2-880B-29CE-CBD457F30E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401" y="382539"/>
            <a:ext cx="5866838" cy="6092922"/>
          </a:xfrm>
        </p:spPr>
      </p:pic>
    </p:spTree>
    <p:extLst>
      <p:ext uri="{BB962C8B-B14F-4D97-AF65-F5344CB8AC3E}">
        <p14:creationId xmlns:p14="http://schemas.microsoft.com/office/powerpoint/2010/main" val="715102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>
            <a:extLst>
              <a:ext uri="{FF2B5EF4-FFF2-40B4-BE49-F238E27FC236}">
                <a16:creationId xmlns:a16="http://schemas.microsoft.com/office/drawing/2014/main" id="{84F1957C-CEA5-CE1E-9229-766676E4E882}"/>
              </a:ext>
            </a:extLst>
          </p:cNvPr>
          <p:cNvSpPr txBox="1">
            <a:spLocks/>
          </p:cNvSpPr>
          <p:nvPr/>
        </p:nvSpPr>
        <p:spPr>
          <a:xfrm>
            <a:off x="838200" y="52494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5400" b="1" dirty="0">
                <a:solidFill>
                  <a:schemeClr val="bg1"/>
                </a:solidFill>
              </a:rPr>
              <a:t>Základní principy kvantové fyziky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63D9C11-0045-95B2-BBDF-4C5B80D71E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02904"/>
            <a:ext cx="5649687" cy="3766458"/>
          </a:xfrm>
          <a:prstGeom prst="rect">
            <a:avLst/>
          </a:prstGeom>
        </p:spPr>
      </p:pic>
      <p:sp>
        <p:nvSpPr>
          <p:cNvPr id="9" name="Zástupný obsah 6">
            <a:extLst>
              <a:ext uri="{FF2B5EF4-FFF2-40B4-BE49-F238E27FC236}">
                <a16:creationId xmlns:a16="http://schemas.microsoft.com/office/drawing/2014/main" id="{68ACFAF8-20B1-2940-FCB8-FC830053B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446" y="2853989"/>
            <a:ext cx="6929387" cy="302950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>
                <a:solidFill>
                  <a:schemeClr val="bg1"/>
                </a:solidFill>
              </a:rPr>
              <a:t>Princip superpozice</a:t>
            </a:r>
            <a:endParaRPr lang="cs-CZ" sz="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cs-CZ" sz="2400" i="1" dirty="0">
                <a:solidFill>
                  <a:schemeClr val="bg1"/>
                </a:solidFill>
              </a:rPr>
              <a:t>„schopnost </a:t>
            </a:r>
            <a:r>
              <a:rPr lang="en-US" sz="2400" i="1" dirty="0" err="1">
                <a:solidFill>
                  <a:schemeClr val="bg1"/>
                </a:solidFill>
              </a:rPr>
              <a:t>kombinovat</a:t>
            </a:r>
            <a:r>
              <a:rPr lang="en-US" sz="2400" i="1" dirty="0">
                <a:solidFill>
                  <a:schemeClr val="bg1"/>
                </a:solidFill>
              </a:rPr>
              <a:t> </a:t>
            </a:r>
            <a:r>
              <a:rPr lang="cs-CZ" sz="2400" i="1" dirty="0">
                <a:solidFill>
                  <a:schemeClr val="bg1"/>
                </a:solidFill>
              </a:rPr>
              <a:t>více </a:t>
            </a:r>
            <a:r>
              <a:rPr lang="en-US" sz="2400" i="1" dirty="0" err="1">
                <a:solidFill>
                  <a:schemeClr val="bg1"/>
                </a:solidFill>
              </a:rPr>
              <a:t>stav</a:t>
            </a:r>
            <a:r>
              <a:rPr lang="cs-CZ" sz="2400" i="1" dirty="0">
                <a:solidFill>
                  <a:schemeClr val="bg1"/>
                </a:solidFill>
              </a:rPr>
              <a:t>ů “</a:t>
            </a:r>
          </a:p>
          <a:p>
            <a:pPr marL="0" indent="0">
              <a:buNone/>
            </a:pPr>
            <a:endParaRPr lang="cs-CZ" sz="2000" i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cs-CZ" sz="2000" i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cs-CZ" b="1" dirty="0">
                <a:solidFill>
                  <a:schemeClr val="bg1"/>
                </a:solidFill>
              </a:rPr>
              <a:t>Princip kvantového měření</a:t>
            </a:r>
            <a:r>
              <a:rPr lang="cs-CZ" sz="2400" dirty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lang="cs-CZ" sz="2400" i="1" dirty="0">
                <a:solidFill>
                  <a:schemeClr val="bg1"/>
                </a:solidFill>
              </a:rPr>
              <a:t>„změření fyzikální veličiny ovlivní stav systému“</a:t>
            </a:r>
          </a:p>
          <a:p>
            <a:pPr marL="0" indent="0">
              <a:buNone/>
            </a:pPr>
            <a:r>
              <a:rPr lang="cs-CZ" sz="24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C8282F48-A1BD-1810-C4F3-D7B4AD362DF6}"/>
              </a:ext>
            </a:extLst>
          </p:cNvPr>
          <p:cNvSpPr txBox="1"/>
          <p:nvPr/>
        </p:nvSpPr>
        <p:spPr>
          <a:xfrm>
            <a:off x="9949544" y="6462498"/>
            <a:ext cx="19703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AI generated figure (ChatGPT)</a:t>
            </a:r>
            <a:endParaRPr lang="cs-CZ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6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8DB06E-0635-5D5E-BCF2-9BEBCA74A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Princip superpozice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0A417AED-DA57-024D-5AE3-85A84F18467E}"/>
              </a:ext>
            </a:extLst>
          </p:cNvPr>
          <p:cNvGrpSpPr/>
          <p:nvPr/>
        </p:nvGrpSpPr>
        <p:grpSpPr>
          <a:xfrm>
            <a:off x="448885" y="3429000"/>
            <a:ext cx="4234876" cy="2792171"/>
            <a:chOff x="344484" y="2624762"/>
            <a:chExt cx="5220654" cy="3511237"/>
          </a:xfrm>
        </p:grpSpPr>
        <p:pic>
          <p:nvPicPr>
            <p:cNvPr id="9" name="Obrázek 8" descr="Obsah obrázku snímek obrazovky, text, koberec, umění&#10;&#10;Obsah vygenerovaný umělou inteligencí může být nesprávný.">
              <a:extLst>
                <a:ext uri="{FF2B5EF4-FFF2-40B4-BE49-F238E27FC236}">
                  <a16:creationId xmlns:a16="http://schemas.microsoft.com/office/drawing/2014/main" id="{B00BD685-1283-E408-F690-FDBCB4D86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484" y="2624762"/>
              <a:ext cx="5220654" cy="3511237"/>
            </a:xfrm>
            <a:prstGeom prst="rect">
              <a:avLst/>
            </a:prstGeom>
          </p:spPr>
        </p:pic>
        <p:sp>
          <p:nvSpPr>
            <p:cNvPr id="10" name="Obdélník 9">
              <a:extLst>
                <a:ext uri="{FF2B5EF4-FFF2-40B4-BE49-F238E27FC236}">
                  <a16:creationId xmlns:a16="http://schemas.microsoft.com/office/drawing/2014/main" id="{4CE59CF4-8B9C-9A88-3F6E-CBB6442EB282}"/>
                </a:ext>
              </a:extLst>
            </p:cNvPr>
            <p:cNvSpPr/>
            <p:nvPr/>
          </p:nvSpPr>
          <p:spPr>
            <a:xfrm>
              <a:off x="3528483" y="4832350"/>
              <a:ext cx="421217" cy="416983"/>
            </a:xfrm>
            <a:prstGeom prst="rect">
              <a:avLst/>
            </a:prstGeom>
            <a:noFill/>
            <a:ln w="57150">
              <a:solidFill>
                <a:srgbClr val="F7910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DFF4AE18-0FA5-593F-2DB3-2DE59DEF2DE1}"/>
              </a:ext>
            </a:extLst>
          </p:cNvPr>
          <p:cNvSpPr txBox="1"/>
          <p:nvPr/>
        </p:nvSpPr>
        <p:spPr>
          <a:xfrm>
            <a:off x="838200" y="1458625"/>
            <a:ext cx="41101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rgbClr val="F79109"/>
                </a:solidFill>
              </a:rPr>
              <a:t>kvantové tečky</a:t>
            </a:r>
          </a:p>
          <a:p>
            <a:r>
              <a:rPr lang="cs-CZ" b="1" dirty="0"/>
              <a:t>= malé části prostoru, kde může být částice nalezena</a:t>
            </a:r>
          </a:p>
          <a:p>
            <a:endParaRPr lang="cs-CZ" dirty="0"/>
          </a:p>
          <a:p>
            <a:r>
              <a:rPr lang="en-US" dirty="0"/>
              <a:t>nap</a:t>
            </a:r>
            <a:r>
              <a:rPr lang="cs-CZ" dirty="0"/>
              <a:t>ř. atomy hliníku na substrátu </a:t>
            </a:r>
            <a:r>
              <a:rPr lang="cs-CZ" dirty="0" err="1"/>
              <a:t>GaAs</a:t>
            </a:r>
            <a:r>
              <a:rPr lang="cs-CZ" dirty="0"/>
              <a:t> </a:t>
            </a:r>
          </a:p>
          <a:p>
            <a:r>
              <a:rPr lang="cs-CZ" dirty="0"/>
              <a:t>obrázek ze skenovacího elektronového mikroskopu: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2FFCDFAA-F61A-CF3E-1151-9B71BBFDE57A}"/>
              </a:ext>
            </a:extLst>
          </p:cNvPr>
          <p:cNvSpPr txBox="1"/>
          <p:nvPr/>
        </p:nvSpPr>
        <p:spPr>
          <a:xfrm>
            <a:off x="7959066" y="1458625"/>
            <a:ext cx="3273973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>
                <a:solidFill>
                  <a:srgbClr val="F79109"/>
                </a:solidFill>
              </a:rPr>
              <a:t>kvantové piškvorky </a:t>
            </a:r>
          </a:p>
          <a:p>
            <a:endParaRPr lang="cs-CZ" dirty="0"/>
          </a:p>
          <a:p>
            <a:r>
              <a:rPr lang="cs-CZ" dirty="0"/>
              <a:t>– hrací plán 3x3</a:t>
            </a:r>
          </a:p>
          <a:p>
            <a:endParaRPr lang="cs-CZ" dirty="0"/>
          </a:p>
          <a:p>
            <a:r>
              <a:rPr lang="cs-CZ" dirty="0"/>
              <a:t>1 pole = tečka, tj. stav, </a:t>
            </a:r>
          </a:p>
          <a:p>
            <a:r>
              <a:rPr lang="cs-CZ" dirty="0"/>
              <a:t>kde může být částice nalezena)</a:t>
            </a:r>
          </a:p>
        </p:txBody>
      </p:sp>
      <p:pic>
        <p:nvPicPr>
          <p:cNvPr id="29" name="Obrázek 28" descr="Obsah obrázku snímek obrazovky, diagram, řada/pruh, čtverec&#10;&#10;Obsah vygenerovaný umělou inteligencí může být nesprávný.">
            <a:extLst>
              <a:ext uri="{FF2B5EF4-FFF2-40B4-BE49-F238E27FC236}">
                <a16:creationId xmlns:a16="http://schemas.microsoft.com/office/drawing/2014/main" id="{37646EEA-336C-B3E7-6C4F-757E3BEF6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066" y="3429000"/>
            <a:ext cx="2577339" cy="2583535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D9F1F33C-E4BB-7AA9-9416-1B9B43FBFE6A}"/>
              </a:ext>
            </a:extLst>
          </p:cNvPr>
          <p:cNvSpPr txBox="1"/>
          <p:nvPr/>
        </p:nvSpPr>
        <p:spPr>
          <a:xfrm>
            <a:off x="268996" y="6323598"/>
            <a:ext cx="84178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chemeClr val="bg2">
                    <a:lumMod val="50000"/>
                  </a:schemeClr>
                </a:solidFill>
              </a:rPr>
              <a:t>https://physik.uni-paderborn.de/zrenner/forschung/quantum-information-technology</a:t>
            </a:r>
          </a:p>
        </p:txBody>
      </p:sp>
      <p:sp>
        <p:nvSpPr>
          <p:cNvPr id="13" name="Šipka: doprava 12">
            <a:extLst>
              <a:ext uri="{FF2B5EF4-FFF2-40B4-BE49-F238E27FC236}">
                <a16:creationId xmlns:a16="http://schemas.microsoft.com/office/drawing/2014/main" id="{1AA31905-F23F-2283-B8D8-EBFFFC0CD238}"/>
              </a:ext>
            </a:extLst>
          </p:cNvPr>
          <p:cNvSpPr/>
          <p:nvPr/>
        </p:nvSpPr>
        <p:spPr>
          <a:xfrm>
            <a:off x="5290457" y="4389958"/>
            <a:ext cx="1611086" cy="424483"/>
          </a:xfrm>
          <a:prstGeom prst="rightArrow">
            <a:avLst/>
          </a:prstGeom>
          <a:solidFill>
            <a:srgbClr val="F79109"/>
          </a:solidFill>
          <a:ln>
            <a:solidFill>
              <a:srgbClr val="F7910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AA85E3FD-3E3E-DDF3-5E7A-C6A98D0A2122}"/>
              </a:ext>
            </a:extLst>
          </p:cNvPr>
          <p:cNvSpPr txBox="1"/>
          <p:nvPr/>
        </p:nvSpPr>
        <p:spPr>
          <a:xfrm>
            <a:off x="4477897" y="3776310"/>
            <a:ext cx="3167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>
                <a:solidFill>
                  <a:srgbClr val="F79109"/>
                </a:solidFill>
              </a:rPr>
              <a:t>zjednodušení situace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474256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C9AF4-5915-D3E1-E1CC-AE0578CFC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DD1E79-69A3-21B5-7663-15CE8DD21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Princip superpozice – kvantové piškvorky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CB796CF-1392-BBF5-73A8-7CC35381ED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63733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b="1" dirty="0"/>
              <a:t>klasická částice</a:t>
            </a:r>
          </a:p>
          <a:p>
            <a:r>
              <a:rPr lang="cs-CZ" sz="2400" dirty="0"/>
              <a:t>vždy je v 1 konkrétním stavu (na 1 poli)</a:t>
            </a:r>
          </a:p>
          <a:p>
            <a:pPr marL="0" indent="0">
              <a:buNone/>
            </a:pPr>
            <a:endParaRPr lang="cs-CZ" sz="300" dirty="0"/>
          </a:p>
        </p:txBody>
      </p:sp>
      <p:grpSp>
        <p:nvGrpSpPr>
          <p:cNvPr id="35" name="Skupina 34">
            <a:extLst>
              <a:ext uri="{FF2B5EF4-FFF2-40B4-BE49-F238E27FC236}">
                <a16:creationId xmlns:a16="http://schemas.microsoft.com/office/drawing/2014/main" id="{78822269-2EF2-D6A4-44D0-888B9A66E53D}"/>
              </a:ext>
            </a:extLst>
          </p:cNvPr>
          <p:cNvGrpSpPr/>
          <p:nvPr/>
        </p:nvGrpSpPr>
        <p:grpSpPr>
          <a:xfrm>
            <a:off x="6427421" y="1940024"/>
            <a:ext cx="2132741" cy="964021"/>
            <a:chOff x="6350419" y="1959275"/>
            <a:chExt cx="2132741" cy="964021"/>
          </a:xfrm>
        </p:grpSpPr>
        <p:pic>
          <p:nvPicPr>
            <p:cNvPr id="7" name="Obrázek 6" descr="Obsah obrázku kruh, symbol, Grafika, řada/pruh&#10;&#10;Obsah vygenerovaný umělou inteligencí může být nesprávný.">
              <a:extLst>
                <a:ext uri="{FF2B5EF4-FFF2-40B4-BE49-F238E27FC236}">
                  <a16:creationId xmlns:a16="http://schemas.microsoft.com/office/drawing/2014/main" id="{BC1B23DB-3873-79E6-F4B6-B0EC1EBFD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0419" y="2030041"/>
              <a:ext cx="893254" cy="893254"/>
            </a:xfrm>
            <a:prstGeom prst="rect">
              <a:avLst/>
            </a:prstGeom>
          </p:spPr>
        </p:pic>
        <p:pic>
          <p:nvPicPr>
            <p:cNvPr id="11" name="Obrázek 10" descr="Obsah obrázku kruh, design&#10;&#10;Obsah vygenerovaný umělou inteligencí může být nesprávný.">
              <a:extLst>
                <a:ext uri="{FF2B5EF4-FFF2-40B4-BE49-F238E27FC236}">
                  <a16:creationId xmlns:a16="http://schemas.microsoft.com/office/drawing/2014/main" id="{3F0F35AA-C78F-413F-0246-7554101C5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9905" y="2030041"/>
              <a:ext cx="893255" cy="893255"/>
            </a:xfrm>
            <a:prstGeom prst="rect">
              <a:avLst/>
            </a:prstGeom>
          </p:spPr>
        </p:pic>
        <p:sp>
          <p:nvSpPr>
            <p:cNvPr id="33" name="TextovéPole 32">
              <a:extLst>
                <a:ext uri="{FF2B5EF4-FFF2-40B4-BE49-F238E27FC236}">
                  <a16:creationId xmlns:a16="http://schemas.microsoft.com/office/drawing/2014/main" id="{328FBFD9-5DB8-7355-7CA2-A12A0929DCCD}"/>
                </a:ext>
              </a:extLst>
            </p:cNvPr>
            <p:cNvSpPr txBox="1"/>
            <p:nvPr/>
          </p:nvSpPr>
          <p:spPr>
            <a:xfrm>
              <a:off x="7190605" y="1959275"/>
              <a:ext cx="45236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5400" dirty="0">
                  <a:latin typeface="Calibri" panose="020F0502020204030204" pitchFamily="34" charset="0"/>
                  <a:cs typeface="Calibri" panose="020F0502020204030204" pitchFamily="34" charset="0"/>
                </a:rPr>
                <a:t>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3238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F17A9-2110-1EB6-2B80-BF74DCFD24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F8C165-CF2B-0650-637F-D71AA8285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Princip superpozice – kvantové piškvorky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FE69E10-D262-DD3E-1335-10876FE7E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163733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2400" b="1" dirty="0"/>
              <a:t>klasická částice</a:t>
            </a:r>
          </a:p>
          <a:p>
            <a:r>
              <a:rPr lang="cs-CZ" sz="2400" dirty="0"/>
              <a:t>vždy je v 1 konkrétním stavu (na 1 poli)</a:t>
            </a:r>
          </a:p>
          <a:p>
            <a:pPr marL="0" indent="0">
              <a:buNone/>
            </a:pPr>
            <a:endParaRPr lang="cs-CZ" sz="300" dirty="0"/>
          </a:p>
          <a:p>
            <a:pPr marL="0" indent="0">
              <a:buNone/>
            </a:pPr>
            <a:endParaRPr lang="cs-CZ" sz="2400" b="1" dirty="0"/>
          </a:p>
          <a:p>
            <a:pPr marL="0" indent="0">
              <a:buNone/>
            </a:pPr>
            <a:endParaRPr lang="cs-CZ" sz="2400" b="1" dirty="0"/>
          </a:p>
          <a:p>
            <a:pPr marL="0" indent="0">
              <a:buNone/>
            </a:pPr>
            <a:r>
              <a:rPr lang="cs-CZ" sz="2400" b="1" dirty="0"/>
              <a:t>kvantová částice</a:t>
            </a:r>
          </a:p>
          <a:p>
            <a:r>
              <a:rPr lang="cs-CZ" sz="2400" dirty="0"/>
              <a:t>může být v superpozici 2 stavů (2 polí)</a:t>
            </a:r>
          </a:p>
          <a:p>
            <a:r>
              <a:rPr lang="cs-CZ" sz="2400" dirty="0"/>
              <a:t>na každém poli má 50 % šanci být nalezena</a:t>
            </a:r>
          </a:p>
        </p:txBody>
      </p:sp>
      <p:grpSp>
        <p:nvGrpSpPr>
          <p:cNvPr id="35" name="Skupina 34">
            <a:extLst>
              <a:ext uri="{FF2B5EF4-FFF2-40B4-BE49-F238E27FC236}">
                <a16:creationId xmlns:a16="http://schemas.microsoft.com/office/drawing/2014/main" id="{02942569-CE72-B808-C200-DFA896A369CD}"/>
              </a:ext>
            </a:extLst>
          </p:cNvPr>
          <p:cNvGrpSpPr/>
          <p:nvPr/>
        </p:nvGrpSpPr>
        <p:grpSpPr>
          <a:xfrm>
            <a:off x="6427421" y="1940024"/>
            <a:ext cx="2132741" cy="964021"/>
            <a:chOff x="6350419" y="1959275"/>
            <a:chExt cx="2132741" cy="964021"/>
          </a:xfrm>
        </p:grpSpPr>
        <p:pic>
          <p:nvPicPr>
            <p:cNvPr id="7" name="Obrázek 6" descr="Obsah obrázku kruh, symbol, Grafika, řada/pruh&#10;&#10;Obsah vygenerovaný umělou inteligencí může být nesprávný.">
              <a:extLst>
                <a:ext uri="{FF2B5EF4-FFF2-40B4-BE49-F238E27FC236}">
                  <a16:creationId xmlns:a16="http://schemas.microsoft.com/office/drawing/2014/main" id="{5AFC02BC-797C-476B-184A-953B7AD0A4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0419" y="2030041"/>
              <a:ext cx="893254" cy="893254"/>
            </a:xfrm>
            <a:prstGeom prst="rect">
              <a:avLst/>
            </a:prstGeom>
          </p:spPr>
        </p:pic>
        <p:pic>
          <p:nvPicPr>
            <p:cNvPr id="11" name="Obrázek 10" descr="Obsah obrázku kruh, design&#10;&#10;Obsah vygenerovaný umělou inteligencí může být nesprávný.">
              <a:extLst>
                <a:ext uri="{FF2B5EF4-FFF2-40B4-BE49-F238E27FC236}">
                  <a16:creationId xmlns:a16="http://schemas.microsoft.com/office/drawing/2014/main" id="{B9E898A9-F3EC-B3D2-1DC7-6C8F8D611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9905" y="2030041"/>
              <a:ext cx="893255" cy="893255"/>
            </a:xfrm>
            <a:prstGeom prst="rect">
              <a:avLst/>
            </a:prstGeom>
          </p:spPr>
        </p:pic>
        <p:sp>
          <p:nvSpPr>
            <p:cNvPr id="33" name="TextovéPole 32">
              <a:extLst>
                <a:ext uri="{FF2B5EF4-FFF2-40B4-BE49-F238E27FC236}">
                  <a16:creationId xmlns:a16="http://schemas.microsoft.com/office/drawing/2014/main" id="{8641E5EC-F99A-43DA-5CDE-962286D810F6}"/>
                </a:ext>
              </a:extLst>
            </p:cNvPr>
            <p:cNvSpPr txBox="1"/>
            <p:nvPr/>
          </p:nvSpPr>
          <p:spPr>
            <a:xfrm>
              <a:off x="7190605" y="1959275"/>
              <a:ext cx="45236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5400" dirty="0">
                  <a:latin typeface="Calibri" panose="020F0502020204030204" pitchFamily="34" charset="0"/>
                  <a:cs typeface="Calibri" panose="020F0502020204030204" pitchFamily="34" charset="0"/>
                </a:rPr>
                <a:t>/</a:t>
              </a:r>
            </a:p>
          </p:txBody>
        </p:sp>
      </p:grpSp>
      <p:grpSp>
        <p:nvGrpSpPr>
          <p:cNvPr id="36" name="Skupina 35">
            <a:extLst>
              <a:ext uri="{FF2B5EF4-FFF2-40B4-BE49-F238E27FC236}">
                <a16:creationId xmlns:a16="http://schemas.microsoft.com/office/drawing/2014/main" id="{C147C7E4-3001-74C6-4A18-9CB7A40EFC13}"/>
              </a:ext>
            </a:extLst>
          </p:cNvPr>
          <p:cNvGrpSpPr/>
          <p:nvPr/>
        </p:nvGrpSpPr>
        <p:grpSpPr>
          <a:xfrm>
            <a:off x="1236526" y="5388570"/>
            <a:ext cx="3789902" cy="923330"/>
            <a:chOff x="1332779" y="5614934"/>
            <a:chExt cx="3789902" cy="923330"/>
          </a:xfrm>
        </p:grpSpPr>
        <p:grpSp>
          <p:nvGrpSpPr>
            <p:cNvPr id="16" name="Skupina 15">
              <a:extLst>
                <a:ext uri="{FF2B5EF4-FFF2-40B4-BE49-F238E27FC236}">
                  <a16:creationId xmlns:a16="http://schemas.microsoft.com/office/drawing/2014/main" id="{E8AE8AF8-3217-5EE1-F107-F096A849E46E}"/>
                </a:ext>
              </a:extLst>
            </p:cNvPr>
            <p:cNvGrpSpPr/>
            <p:nvPr/>
          </p:nvGrpSpPr>
          <p:grpSpPr>
            <a:xfrm>
              <a:off x="3392866" y="5629970"/>
              <a:ext cx="1729815" cy="893255"/>
              <a:chOff x="9209510" y="4258471"/>
              <a:chExt cx="2303458" cy="1151729"/>
            </a:xfrm>
          </p:grpSpPr>
          <p:pic>
            <p:nvPicPr>
              <p:cNvPr id="9" name="Obrázek 8" descr="Obsah obrázku kruh, kresba, klipart, design&#10;&#10;Obsah vygenerovaný umělou inteligencí může být nesprávný.">
                <a:extLst>
                  <a:ext uri="{FF2B5EF4-FFF2-40B4-BE49-F238E27FC236}">
                    <a16:creationId xmlns:a16="http://schemas.microsoft.com/office/drawing/2014/main" id="{6B6705B5-D48A-68AA-BF0E-A74B406E3C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09510" y="4258471"/>
                <a:ext cx="1151729" cy="1151729"/>
              </a:xfrm>
              <a:prstGeom prst="rect">
                <a:avLst/>
              </a:prstGeom>
            </p:spPr>
          </p:pic>
          <p:pic>
            <p:nvPicPr>
              <p:cNvPr id="12" name="Obrázek 11" descr="Obsah obrázku kruh, kresba, klipart, design&#10;&#10;Obsah vygenerovaný umělou inteligencí může být nesprávný.">
                <a:extLst>
                  <a:ext uri="{FF2B5EF4-FFF2-40B4-BE49-F238E27FC236}">
                    <a16:creationId xmlns:a16="http://schemas.microsoft.com/office/drawing/2014/main" id="{9CAE309D-4A0B-EEDC-2269-606B1794C5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61239" y="4258471"/>
                <a:ext cx="1151729" cy="1151729"/>
              </a:xfrm>
              <a:prstGeom prst="rect">
                <a:avLst/>
              </a:prstGeom>
            </p:spPr>
          </p:pic>
        </p:grpSp>
        <p:grpSp>
          <p:nvGrpSpPr>
            <p:cNvPr id="15" name="Skupina 14">
              <a:extLst>
                <a:ext uri="{FF2B5EF4-FFF2-40B4-BE49-F238E27FC236}">
                  <a16:creationId xmlns:a16="http://schemas.microsoft.com/office/drawing/2014/main" id="{FCD5B0A2-F20A-D22F-434E-E168F7FAAFD5}"/>
                </a:ext>
              </a:extLst>
            </p:cNvPr>
            <p:cNvGrpSpPr/>
            <p:nvPr/>
          </p:nvGrpSpPr>
          <p:grpSpPr>
            <a:xfrm>
              <a:off x="1332779" y="5645147"/>
              <a:ext cx="1700426" cy="862903"/>
              <a:chOff x="9209510" y="3244180"/>
              <a:chExt cx="2264323" cy="1112594"/>
            </a:xfrm>
          </p:grpSpPr>
          <p:pic>
            <p:nvPicPr>
              <p:cNvPr id="5" name="Obrázek 4" descr="Obsah obrázku kruh, symbol, bílé, řada/pruh&#10;&#10;Obsah vygenerovaný umělou inteligencí může být nesprávný.">
                <a:extLst>
                  <a:ext uri="{FF2B5EF4-FFF2-40B4-BE49-F238E27FC236}">
                    <a16:creationId xmlns:a16="http://schemas.microsoft.com/office/drawing/2014/main" id="{51C43820-923E-F2C4-E099-782FD84F75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61239" y="3244180"/>
                <a:ext cx="1112594" cy="1112594"/>
              </a:xfrm>
              <a:prstGeom prst="rect">
                <a:avLst/>
              </a:prstGeom>
            </p:spPr>
          </p:pic>
          <p:pic>
            <p:nvPicPr>
              <p:cNvPr id="13" name="Obrázek 12" descr="Obsah obrázku kruh, symbol, bílé, řada/pruh&#10;&#10;Obsah vygenerovaný umělou inteligencí může být nesprávný.">
                <a:extLst>
                  <a:ext uri="{FF2B5EF4-FFF2-40B4-BE49-F238E27FC236}">
                    <a16:creationId xmlns:a16="http://schemas.microsoft.com/office/drawing/2014/main" id="{C9B5BF5F-EC8E-7327-9F7F-8BC0105ED4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09510" y="3244180"/>
                <a:ext cx="1112594" cy="1112594"/>
              </a:xfrm>
              <a:prstGeom prst="rect">
                <a:avLst/>
              </a:prstGeom>
            </p:spPr>
          </p:pic>
        </p:grpSp>
        <p:sp>
          <p:nvSpPr>
            <p:cNvPr id="34" name="TextovéPole 33">
              <a:extLst>
                <a:ext uri="{FF2B5EF4-FFF2-40B4-BE49-F238E27FC236}">
                  <a16:creationId xmlns:a16="http://schemas.microsoft.com/office/drawing/2014/main" id="{FB3DEA9E-E3DA-A6BA-13C3-4328B4E3E270}"/>
                </a:ext>
              </a:extLst>
            </p:cNvPr>
            <p:cNvSpPr txBox="1"/>
            <p:nvPr/>
          </p:nvSpPr>
          <p:spPr>
            <a:xfrm>
              <a:off x="2983562" y="5614934"/>
              <a:ext cx="45236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5400" dirty="0">
                  <a:latin typeface="Calibri" panose="020F0502020204030204" pitchFamily="34" charset="0"/>
                  <a:cs typeface="Calibri" panose="020F0502020204030204" pitchFamily="34" charset="0"/>
                </a:rPr>
                <a:t>/</a:t>
              </a:r>
            </a:p>
          </p:txBody>
        </p:sp>
      </p:grpSp>
      <p:pic>
        <p:nvPicPr>
          <p:cNvPr id="4" name="Obrázek 3" descr="Obsah obrázku kruh, symbol, Grafika, bílé&#10;&#10;Obsah generovaný pomocí AI může být nesprávný.">
            <a:extLst>
              <a:ext uri="{FF2B5EF4-FFF2-40B4-BE49-F238E27FC236}">
                <a16:creationId xmlns:a16="http://schemas.microsoft.com/office/drawing/2014/main" id="{BDED000C-1796-4DAD-A92A-C61EF13F8D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1" t="9137" r="6767" b="8781"/>
          <a:stretch>
            <a:fillRect/>
          </a:stretch>
        </p:blipFill>
        <p:spPr>
          <a:xfrm>
            <a:off x="2095189" y="5449122"/>
            <a:ext cx="864908" cy="865018"/>
          </a:xfrm>
          <a:prstGeom prst="rect">
            <a:avLst/>
          </a:prstGeom>
        </p:spPr>
      </p:pic>
      <p:pic>
        <p:nvPicPr>
          <p:cNvPr id="6" name="Obrázek 5" descr="Obsah obrázku kruh, symbol, klipart, Grafika&#10;&#10;Obsah generovaný pomocí AI může být nesprávný.">
            <a:extLst>
              <a:ext uri="{FF2B5EF4-FFF2-40B4-BE49-F238E27FC236}">
                <a16:creationId xmlns:a16="http://schemas.microsoft.com/office/drawing/2014/main" id="{DCB0CB7A-7240-B59D-7823-04BD7FA28F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1" t="7619" r="7509" b="9059"/>
          <a:stretch>
            <a:fillRect/>
          </a:stretch>
        </p:blipFill>
        <p:spPr>
          <a:xfrm>
            <a:off x="1262377" y="5428133"/>
            <a:ext cx="864907" cy="878080"/>
          </a:xfrm>
          <a:prstGeom prst="rect">
            <a:avLst/>
          </a:prstGeom>
        </p:spPr>
      </p:pic>
      <p:pic>
        <p:nvPicPr>
          <p:cNvPr id="8" name="Obrázek 7" descr="Obsah obrázku kruh, symbol, klipart, design&#10;&#10;Obsah generovaný pomocí AI může být nesprávný.">
            <a:extLst>
              <a:ext uri="{FF2B5EF4-FFF2-40B4-BE49-F238E27FC236}">
                <a16:creationId xmlns:a16="http://schemas.microsoft.com/office/drawing/2014/main" id="{19C7342D-0F08-D6A5-B09C-E1A562BFEF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361" y="5370657"/>
            <a:ext cx="1050183" cy="1050183"/>
          </a:xfrm>
          <a:prstGeom prst="rect">
            <a:avLst/>
          </a:prstGeom>
        </p:spPr>
      </p:pic>
      <p:pic>
        <p:nvPicPr>
          <p:cNvPr id="10" name="Obrázek 9" descr="Obsah obrázku kruh, klipart, kreslené, kresba&#10;&#10;Obsah generovaný pomocí AI může být nesprávný.">
            <a:extLst>
              <a:ext uri="{FF2B5EF4-FFF2-40B4-BE49-F238E27FC236}">
                <a16:creationId xmlns:a16="http://schemas.microsoft.com/office/drawing/2014/main" id="{D2492CB0-1C60-6638-9435-E3FD0B1962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7" t="7297" r="9936" b="10334"/>
          <a:stretch>
            <a:fillRect/>
          </a:stretch>
        </p:blipFill>
        <p:spPr>
          <a:xfrm>
            <a:off x="3299241" y="5441195"/>
            <a:ext cx="864908" cy="86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107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733D8-B55D-1A0E-5FC2-044AAD8C6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ázek 21" descr="Obsah obrázku snímek obrazovky, diagram, kruh, řada/pruh&#10;&#10;Obsah vygenerovaný umělou inteligencí může být nesprávný.">
            <a:extLst>
              <a:ext uri="{FF2B5EF4-FFF2-40B4-BE49-F238E27FC236}">
                <a16:creationId xmlns:a16="http://schemas.microsoft.com/office/drawing/2014/main" id="{298F9631-ABC7-8661-1984-147243197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569" y="1604061"/>
            <a:ext cx="2294591" cy="2183725"/>
          </a:xfrm>
          <a:prstGeom prst="rect">
            <a:avLst/>
          </a:prstGeom>
        </p:spPr>
      </p:pic>
      <p:pic>
        <p:nvPicPr>
          <p:cNvPr id="24" name="Obrázek 23" descr="Obsah obrázku snímek obrazovky, diagram, kruh, řada/pruh&#10;&#10;Obsah vygenerovaný umělou inteligencí může být nesprávný.">
            <a:extLst>
              <a:ext uri="{FF2B5EF4-FFF2-40B4-BE49-F238E27FC236}">
                <a16:creationId xmlns:a16="http://schemas.microsoft.com/office/drawing/2014/main" id="{210DF463-CBCF-8057-972D-8CE7D1A3D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569" y="4330327"/>
            <a:ext cx="2294591" cy="2162548"/>
          </a:xfrm>
          <a:prstGeom prst="rect">
            <a:avLst/>
          </a:prstGeom>
        </p:spPr>
      </p:pic>
      <p:cxnSp>
        <p:nvCxnSpPr>
          <p:cNvPr id="28" name="Přímá spojnice se šipkou 27">
            <a:extLst>
              <a:ext uri="{FF2B5EF4-FFF2-40B4-BE49-F238E27FC236}">
                <a16:creationId xmlns:a16="http://schemas.microsoft.com/office/drawing/2014/main" id="{D0AC8BB1-B50E-0A33-1947-00ACBE4ABF62}"/>
              </a:ext>
            </a:extLst>
          </p:cNvPr>
          <p:cNvCxnSpPr>
            <a:cxnSpLocks/>
          </p:cNvCxnSpPr>
          <p:nvPr/>
        </p:nvCxnSpPr>
        <p:spPr>
          <a:xfrm flipV="1">
            <a:off x="3990015" y="2782550"/>
            <a:ext cx="2574414" cy="138707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se šipkou 29">
            <a:extLst>
              <a:ext uri="{FF2B5EF4-FFF2-40B4-BE49-F238E27FC236}">
                <a16:creationId xmlns:a16="http://schemas.microsoft.com/office/drawing/2014/main" id="{B480CF0B-17AF-168A-4C60-478848820709}"/>
              </a:ext>
            </a:extLst>
          </p:cNvPr>
          <p:cNvCxnSpPr>
            <a:cxnSpLocks/>
          </p:cNvCxnSpPr>
          <p:nvPr/>
        </p:nvCxnSpPr>
        <p:spPr>
          <a:xfrm>
            <a:off x="3990015" y="4169629"/>
            <a:ext cx="2713797" cy="12419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0CDCE83D-D996-C9AC-272A-EB72D1CE7289}"/>
              </a:ext>
            </a:extLst>
          </p:cNvPr>
          <p:cNvSpPr txBox="1"/>
          <p:nvPr/>
        </p:nvSpPr>
        <p:spPr>
          <a:xfrm>
            <a:off x="838200" y="2002526"/>
            <a:ext cx="3198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/>
              <a:t>superpozice stavů E, 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ovéPole 26">
                <a:extLst>
                  <a:ext uri="{FF2B5EF4-FFF2-40B4-BE49-F238E27FC236}">
                    <a16:creationId xmlns:a16="http://schemas.microsoft.com/office/drawing/2014/main" id="{07216677-3097-943C-1AAD-FA270EDC3350}"/>
                  </a:ext>
                </a:extLst>
              </p:cNvPr>
              <p:cNvSpPr txBox="1"/>
              <p:nvPr/>
            </p:nvSpPr>
            <p:spPr>
              <a:xfrm>
                <a:off x="9436018" y="2465090"/>
                <a:ext cx="13773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400" i="1" kern="100" smtClean="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| </m:t>
                      </m:r>
                      <m:r>
                        <m:rPr>
                          <m:sty m:val="p"/>
                        </m:rPr>
                        <a:rPr lang="cs-CZ" sz="24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stav</m:t>
                      </m:r>
                      <m:r>
                        <a:rPr lang="cs-CZ" sz="24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24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E</m:t>
                      </m:r>
                      <m:r>
                        <a:rPr lang="cs-CZ" sz="24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 ⟩</m:t>
                      </m:r>
                    </m:oMath>
                  </m:oMathPara>
                </a14:m>
                <a:endParaRPr lang="cs-CZ" sz="24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TextovéPole 26">
                <a:extLst>
                  <a:ext uri="{FF2B5EF4-FFF2-40B4-BE49-F238E27FC236}">
                    <a16:creationId xmlns:a16="http://schemas.microsoft.com/office/drawing/2014/main" id="{07216677-3097-943C-1AAD-FA270EDC33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6018" y="2465090"/>
                <a:ext cx="1377300" cy="461665"/>
              </a:xfrm>
              <a:prstGeom prst="rect">
                <a:avLst/>
              </a:prstGeom>
              <a:blipFill>
                <a:blip r:embed="rId5"/>
                <a:stretch>
                  <a:fillRect l="-1327" r="-885" b="-1578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ovéPole 30">
            <a:extLst>
              <a:ext uri="{FF2B5EF4-FFF2-40B4-BE49-F238E27FC236}">
                <a16:creationId xmlns:a16="http://schemas.microsoft.com/office/drawing/2014/main" id="{207718EC-F124-87D5-A931-70B9A63713EB}"/>
              </a:ext>
            </a:extLst>
          </p:cNvPr>
          <p:cNvSpPr txBox="1"/>
          <p:nvPr/>
        </p:nvSpPr>
        <p:spPr>
          <a:xfrm>
            <a:off x="4677925" y="3840756"/>
            <a:ext cx="22522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2400" b="1" dirty="0"/>
              <a:t>měření polohy </a:t>
            </a:r>
          </a:p>
          <a:p>
            <a:pPr algn="ctr"/>
            <a:r>
              <a:rPr lang="cs-CZ" sz="2400" b="1" dirty="0"/>
              <a:t>částice</a:t>
            </a:r>
          </a:p>
        </p:txBody>
      </p:sp>
      <p:sp>
        <p:nvSpPr>
          <p:cNvPr id="37" name="Nadpis 36">
            <a:extLst>
              <a:ext uri="{FF2B5EF4-FFF2-40B4-BE49-F238E27FC236}">
                <a16:creationId xmlns:a16="http://schemas.microsoft.com/office/drawing/2014/main" id="{2770DE35-B39A-514E-0036-7B4751B1E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Měření polohy částice – kvantové piškvorky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ovéPole 51">
                <a:extLst>
                  <a:ext uri="{FF2B5EF4-FFF2-40B4-BE49-F238E27FC236}">
                    <a16:creationId xmlns:a16="http://schemas.microsoft.com/office/drawing/2014/main" id="{23F110A5-CBC6-184E-34A8-BBDC6217FC3F}"/>
                  </a:ext>
                </a:extLst>
              </p:cNvPr>
              <p:cNvSpPr txBox="1"/>
              <p:nvPr/>
            </p:nvSpPr>
            <p:spPr>
              <a:xfrm>
                <a:off x="9420437" y="5175544"/>
                <a:ext cx="14084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400" i="1" kern="100" smtClean="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| </m:t>
                      </m:r>
                      <m:r>
                        <m:rPr>
                          <m:sty m:val="p"/>
                        </m:rPr>
                        <a:rPr lang="cs-CZ" sz="24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stav</m:t>
                      </m:r>
                      <m:r>
                        <a:rPr lang="cs-CZ" sz="240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2400" b="0" i="0" kern="100" smtClean="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G</m:t>
                      </m:r>
                      <m:r>
                        <a:rPr lang="cs-CZ" sz="2400" i="0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cs-CZ" sz="24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⟩</m:t>
                      </m:r>
                    </m:oMath>
                  </m:oMathPara>
                </a14:m>
                <a:endParaRPr lang="cs-CZ" sz="24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2" name="TextovéPole 51">
                <a:extLst>
                  <a:ext uri="{FF2B5EF4-FFF2-40B4-BE49-F238E27FC236}">
                    <a16:creationId xmlns:a16="http://schemas.microsoft.com/office/drawing/2014/main" id="{23F110A5-CBC6-184E-34A8-BBDC6217F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0437" y="5175544"/>
                <a:ext cx="1408462" cy="461665"/>
              </a:xfrm>
              <a:prstGeom prst="rect">
                <a:avLst/>
              </a:prstGeom>
              <a:blipFill>
                <a:blip r:embed="rId6"/>
                <a:stretch>
                  <a:fillRect r="-866" b="-1578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ovéPole 52">
                <a:extLst>
                  <a:ext uri="{FF2B5EF4-FFF2-40B4-BE49-F238E27FC236}">
                    <a16:creationId xmlns:a16="http://schemas.microsoft.com/office/drawing/2014/main" id="{25539CF0-F3E2-7270-A452-0D97AFC9515F}"/>
                  </a:ext>
                </a:extLst>
              </p:cNvPr>
              <p:cNvSpPr txBox="1"/>
              <p:nvPr/>
            </p:nvSpPr>
            <p:spPr>
              <a:xfrm>
                <a:off x="951781" y="5811576"/>
                <a:ext cx="2955874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cs-CZ" sz="2400" i="1" kern="100" smtClean="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2400" i="1" kern="100" smtClean="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stav</m:t>
                          </m:r>
                          <m:r>
                            <a:rPr lang="cs-CZ" sz="2400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  <m:r>
                            <a:rPr lang="cs-CZ" sz="24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d>
                      <m:r>
                        <a:rPr lang="cs-CZ" sz="2400" b="0" i="1" kern="100" smtClean="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cs-CZ" sz="2400" i="1" kern="100"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| </m:t>
                      </m:r>
                      <m:r>
                        <m:rPr>
                          <m:sty m:val="p"/>
                        </m:rPr>
                        <a:rPr lang="cs-CZ" sz="2400" kern="100"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stav</m:t>
                      </m:r>
                      <m:r>
                        <a:rPr lang="cs-CZ" sz="2400" kern="100"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2400" b="0" i="0" kern="100" smtClean="0"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G</m:t>
                      </m:r>
                      <m:r>
                        <a:rPr lang="cs-CZ" sz="2400" i="1" kern="100"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 ⟩</m:t>
                      </m:r>
                    </m:oMath>
                  </m:oMathPara>
                </a14:m>
                <a:endParaRPr lang="cs-CZ" sz="2400" kern="100" dirty="0"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endParaRPr lang="cs-CZ" sz="2400" kern="100" dirty="0"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3" name="TextovéPole 52">
                <a:extLst>
                  <a:ext uri="{FF2B5EF4-FFF2-40B4-BE49-F238E27FC236}">
                    <a16:creationId xmlns:a16="http://schemas.microsoft.com/office/drawing/2014/main" id="{25539CF0-F3E2-7270-A452-0D97AFC951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781" y="5811576"/>
                <a:ext cx="2955874" cy="83099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 descr="Obsah obrázku snímek obrazovky, kruh, diagram, řada/pruh&#10;&#10;Obsah generovaný pomocí AI může být nesprávný.">
            <a:extLst>
              <a:ext uri="{FF2B5EF4-FFF2-40B4-BE49-F238E27FC236}">
                <a16:creationId xmlns:a16="http://schemas.microsoft.com/office/drawing/2014/main" id="{CD5EE3B1-B1B8-DD3E-09C1-0D6146291F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81" y="2686213"/>
            <a:ext cx="2955874" cy="290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963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Písmo, bílé, rukopis, skica&#10;&#10;Obsah vygenerovaný umělou inteligencí může být nesprávný.">
            <a:extLst>
              <a:ext uri="{FF2B5EF4-FFF2-40B4-BE49-F238E27FC236}">
                <a16:creationId xmlns:a16="http://schemas.microsoft.com/office/drawing/2014/main" id="{EC812BC7-3183-EDF0-08E6-B3BCCCD4D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87" y="3158375"/>
            <a:ext cx="5535561" cy="3148999"/>
          </a:xfrm>
          <a:prstGeom prst="rect">
            <a:avLst/>
          </a:prstGeom>
        </p:spPr>
      </p:pic>
      <p:pic>
        <p:nvPicPr>
          <p:cNvPr id="9" name="Obrázek 8" descr="Obsah obrázku text, úsměv, emotikona, smajlík&#10;&#10;Obsah vygenerovaný umělou inteligencí může být nesprávný.">
            <a:extLst>
              <a:ext uri="{FF2B5EF4-FFF2-40B4-BE49-F238E27FC236}">
                <a16:creationId xmlns:a16="http://schemas.microsoft.com/office/drawing/2014/main" id="{4D1FAAD8-F051-6EF6-1DD8-86706CE312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497" y="2949454"/>
            <a:ext cx="3577698" cy="3534901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E00A1F8A-409F-C4F5-B0A1-43140F6F2A0A}"/>
              </a:ext>
            </a:extLst>
          </p:cNvPr>
          <p:cNvSpPr txBox="1"/>
          <p:nvPr/>
        </p:nvSpPr>
        <p:spPr>
          <a:xfrm>
            <a:off x="1063128" y="463711"/>
            <a:ext cx="85626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600" b="1" dirty="0">
                <a:solidFill>
                  <a:srgbClr val="F79109"/>
                </a:solidFill>
              </a:rPr>
              <a:t>Vlnově-částicový dualismus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6FDE291-A882-8CF0-5156-B0B788055C99}"/>
              </a:ext>
            </a:extLst>
          </p:cNvPr>
          <p:cNvSpPr txBox="1"/>
          <p:nvPr/>
        </p:nvSpPr>
        <p:spPr>
          <a:xfrm>
            <a:off x="7763383" y="1918765"/>
            <a:ext cx="3913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>
                <a:solidFill>
                  <a:srgbClr val="F79109"/>
                </a:solidFill>
              </a:rPr>
              <a:t>…aneb naše problémy </a:t>
            </a:r>
          </a:p>
          <a:p>
            <a:r>
              <a:rPr lang="cs-CZ" sz="2800" b="1" dirty="0">
                <a:solidFill>
                  <a:srgbClr val="F79109"/>
                </a:solidFill>
              </a:rPr>
              <a:t>se světlem</a:t>
            </a:r>
          </a:p>
        </p:txBody>
      </p:sp>
    </p:spTree>
    <p:extLst>
      <p:ext uri="{BB962C8B-B14F-4D97-AF65-F5344CB8AC3E}">
        <p14:creationId xmlns:p14="http://schemas.microsoft.com/office/powerpoint/2010/main" val="2455149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A07265-18C1-79A9-3AD2-AA610100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/>
              <a:t>Na kterém políčku se nachází kámen hráče </a:t>
            </a:r>
            <a:br>
              <a:rPr lang="cs-CZ" sz="3600" dirty="0"/>
            </a:br>
            <a:r>
              <a:rPr lang="cs-CZ" sz="3600" dirty="0"/>
              <a:t>hrajícího za </a:t>
            </a:r>
            <a:r>
              <a:rPr lang="cs-CZ" sz="3600" b="1" dirty="0">
                <a:solidFill>
                  <a:srgbClr val="0000FF"/>
                </a:solidFill>
              </a:rPr>
              <a:t>křížky</a:t>
            </a:r>
            <a:r>
              <a:rPr lang="cs-CZ" sz="3600" dirty="0"/>
              <a:t>?</a:t>
            </a:r>
          </a:p>
        </p:txBody>
      </p:sp>
      <p:pic>
        <p:nvPicPr>
          <p:cNvPr id="5" name="Zástupný obsah 4" descr="Obsah obrázku snímek obrazovky, kruh, diagram, řada/pruh&#10;&#10;Obsah vygenerovaný umělou inteligencí může být nesprávný.">
            <a:extLst>
              <a:ext uri="{FF2B5EF4-FFF2-40B4-BE49-F238E27FC236}">
                <a16:creationId xmlns:a16="http://schemas.microsoft.com/office/drawing/2014/main" id="{89B73980-92EE-D696-BDB0-608E736B50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80942"/>
            <a:ext cx="3665583" cy="3649663"/>
          </a:xfr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FC049BCE-B1B0-BD6C-41EB-9367F38579B0}"/>
              </a:ext>
            </a:extLst>
          </p:cNvPr>
          <p:cNvSpPr txBox="1"/>
          <p:nvPr/>
        </p:nvSpPr>
        <p:spPr>
          <a:xfrm>
            <a:off x="5219700" y="1841242"/>
            <a:ext cx="637253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lphaUcParenR"/>
            </a:pPr>
            <a:r>
              <a:rPr lang="cs-CZ" sz="2600" b="1" dirty="0"/>
              <a:t> </a:t>
            </a:r>
            <a:r>
              <a:rPr lang="cs-CZ" sz="2600" dirty="0"/>
              <a:t>Má stejnou možnost být nalezen na poli B i C, ale dokud nezměříme polohu, poloha není definována</a:t>
            </a:r>
          </a:p>
          <a:p>
            <a:pPr marL="514350" indent="-514350">
              <a:buAutoNum type="alphaUcParenR"/>
            </a:pPr>
            <a:endParaRPr lang="cs-CZ" sz="1200" dirty="0"/>
          </a:p>
          <a:p>
            <a:pPr marL="514350" indent="-514350">
              <a:buAutoNum type="alphaUcParenR"/>
            </a:pPr>
            <a:r>
              <a:rPr lang="cs-CZ" sz="2600" b="1" dirty="0"/>
              <a:t> </a:t>
            </a:r>
            <a:r>
              <a:rPr lang="cs-CZ" sz="2600" dirty="0"/>
              <a:t>Na poli B</a:t>
            </a:r>
          </a:p>
          <a:p>
            <a:pPr marL="514350" indent="-514350">
              <a:buAutoNum type="alphaUcParenR"/>
            </a:pPr>
            <a:endParaRPr lang="cs-CZ" sz="1200" dirty="0"/>
          </a:p>
          <a:p>
            <a:pPr marL="514350" indent="-514350">
              <a:buAutoNum type="alphaUcParenR"/>
            </a:pPr>
            <a:r>
              <a:rPr lang="cs-CZ" sz="2600" b="1" dirty="0"/>
              <a:t> </a:t>
            </a:r>
            <a:r>
              <a:rPr lang="cs-CZ" sz="2600" dirty="0"/>
              <a:t>Na poli C</a:t>
            </a:r>
          </a:p>
          <a:p>
            <a:pPr marL="514350" indent="-514350">
              <a:buAutoNum type="alphaUcParenR"/>
            </a:pPr>
            <a:endParaRPr lang="cs-CZ" sz="1200" dirty="0"/>
          </a:p>
          <a:p>
            <a:pPr marL="514350" indent="-514350">
              <a:buFontTx/>
              <a:buAutoNum type="alphaUcParenR"/>
            </a:pPr>
            <a:r>
              <a:rPr lang="cs-CZ" sz="2600" b="1" dirty="0"/>
              <a:t> </a:t>
            </a:r>
            <a:r>
              <a:rPr lang="cs-CZ" sz="2600" dirty="0"/>
              <a:t>Ani na jednom z nich</a:t>
            </a:r>
          </a:p>
          <a:p>
            <a:r>
              <a:rPr lang="cs-CZ" sz="1200" dirty="0"/>
              <a:t>  </a:t>
            </a:r>
          </a:p>
          <a:p>
            <a:pPr marL="514350" indent="-514350">
              <a:buFontTx/>
              <a:buAutoNum type="alphaUcParenR" startAt="5"/>
            </a:pPr>
            <a:r>
              <a:rPr lang="cs-CZ" sz="2800" b="1" dirty="0"/>
              <a:t> </a:t>
            </a:r>
            <a:r>
              <a:rPr lang="cs-CZ" sz="2800" dirty="0"/>
              <a:t>V superpozici polí B, C</a:t>
            </a:r>
            <a:r>
              <a:rPr lang="cs-CZ" sz="2600" b="1" dirty="0"/>
              <a:t> </a:t>
            </a:r>
          </a:p>
          <a:p>
            <a:r>
              <a:rPr lang="cs-CZ" sz="1200" b="1" dirty="0"/>
              <a:t>  </a:t>
            </a:r>
          </a:p>
          <a:p>
            <a:pPr marL="514350" indent="-514350">
              <a:buAutoNum type="alphaUcParenR" startAt="6"/>
            </a:pPr>
            <a:r>
              <a:rPr lang="cs-CZ" sz="2600" b="1" dirty="0"/>
              <a:t> </a:t>
            </a:r>
            <a:r>
              <a:rPr lang="cs-CZ" sz="2600" dirty="0"/>
              <a:t>Když se zároveň podívám na pole B a C,     kámen najdu na obou z nich</a:t>
            </a:r>
          </a:p>
        </p:txBody>
      </p:sp>
      <p:pic>
        <p:nvPicPr>
          <p:cNvPr id="3" name="Obrázek 2" descr="Obsah obrázku snímek obrazovky, kruh, diagram, řada/pruh&#10;&#10;Obsah generovaný pomocí AI může být nesprávný.">
            <a:extLst>
              <a:ext uri="{FF2B5EF4-FFF2-40B4-BE49-F238E27FC236}">
                <a16:creationId xmlns:a16="http://schemas.microsoft.com/office/drawing/2014/main" id="{0EDF2559-9FF2-0B77-E7EA-AE249494A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80942"/>
            <a:ext cx="3828691" cy="365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6789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21471-0703-4D0D-7EDB-1AAA40E59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0CD911-7F05-3FA5-CCF8-2133EF3B0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/>
              <a:t>V jakém stavu bude kámen hráče hrajícího za </a:t>
            </a:r>
            <a:r>
              <a:rPr lang="cs-CZ" sz="3600" b="1" dirty="0">
                <a:solidFill>
                  <a:srgbClr val="0000FF"/>
                </a:solidFill>
              </a:rPr>
              <a:t>křížky</a:t>
            </a:r>
            <a:r>
              <a:rPr lang="cs-CZ" sz="3600" dirty="0"/>
              <a:t>, poté, co </a:t>
            </a:r>
            <a:r>
              <a:rPr lang="cs-CZ" sz="3600" b="1" dirty="0"/>
              <a:t>změříme polohu kamene</a:t>
            </a:r>
            <a:r>
              <a:rPr lang="cs-CZ" sz="3600" dirty="0"/>
              <a:t>?</a:t>
            </a:r>
          </a:p>
        </p:txBody>
      </p:sp>
      <p:pic>
        <p:nvPicPr>
          <p:cNvPr id="5" name="Zástupný obsah 4" descr="Obsah obrázku snímek obrazovky, kruh, diagram, řada/pruh&#10;&#10;Obsah vygenerovaný umělou inteligencí může být nesprávný.">
            <a:extLst>
              <a:ext uri="{FF2B5EF4-FFF2-40B4-BE49-F238E27FC236}">
                <a16:creationId xmlns:a16="http://schemas.microsoft.com/office/drawing/2014/main" id="{CA6CE361-2E31-56A9-AAAD-5E359AA229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80942"/>
            <a:ext cx="3665583" cy="3649663"/>
          </a:xfr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3BDCFC43-2C26-37B0-CA89-3E996A1FF273}"/>
              </a:ext>
            </a:extLst>
          </p:cNvPr>
          <p:cNvSpPr txBox="1"/>
          <p:nvPr/>
        </p:nvSpPr>
        <p:spPr>
          <a:xfrm>
            <a:off x="5219700" y="1841242"/>
            <a:ext cx="63373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UcParenR"/>
            </a:pPr>
            <a:r>
              <a:rPr lang="cs-CZ" sz="2600" b="1" dirty="0"/>
              <a:t> </a:t>
            </a:r>
            <a:r>
              <a:rPr lang="cs-CZ" sz="2600" dirty="0"/>
              <a:t>Nachází se na poli A</a:t>
            </a:r>
          </a:p>
          <a:p>
            <a:pPr marL="514350" indent="-514350">
              <a:buAutoNum type="alphaUcParenR"/>
            </a:pPr>
            <a:endParaRPr lang="cs-CZ" sz="1200" dirty="0"/>
          </a:p>
          <a:p>
            <a:pPr marL="514350" indent="-514350">
              <a:buAutoNum type="alphaUcParenR"/>
            </a:pPr>
            <a:r>
              <a:rPr lang="cs-CZ" sz="2600" b="1" dirty="0"/>
              <a:t> </a:t>
            </a:r>
            <a:r>
              <a:rPr lang="cs-CZ" sz="2600" dirty="0"/>
              <a:t>Nachází se na poli B</a:t>
            </a:r>
          </a:p>
          <a:p>
            <a:pPr marL="514350" indent="-514350">
              <a:buAutoNum type="alphaUcParenR"/>
            </a:pPr>
            <a:endParaRPr lang="cs-CZ" sz="1200" dirty="0"/>
          </a:p>
          <a:p>
            <a:pPr marL="514350" indent="-514350">
              <a:buAutoNum type="alphaUcParenR"/>
            </a:pPr>
            <a:r>
              <a:rPr lang="cs-CZ" sz="2600" b="1" dirty="0"/>
              <a:t> </a:t>
            </a:r>
            <a:r>
              <a:rPr lang="cs-CZ" sz="2600" dirty="0"/>
              <a:t>Nachází se na poli C</a:t>
            </a:r>
            <a:endParaRPr lang="cs-CZ" sz="1200" dirty="0"/>
          </a:p>
          <a:p>
            <a:pPr marL="514350" indent="-514350">
              <a:buAutoNum type="alphaUcParenR"/>
            </a:pPr>
            <a:endParaRPr lang="cs-CZ" sz="1200" dirty="0"/>
          </a:p>
          <a:p>
            <a:pPr marL="514350" indent="-514350">
              <a:buAutoNum type="alphaUcParenR"/>
            </a:pPr>
            <a:r>
              <a:rPr lang="cs-CZ" sz="2600" b="1" dirty="0"/>
              <a:t> </a:t>
            </a:r>
            <a:r>
              <a:rPr lang="cs-CZ" sz="2600" dirty="0"/>
              <a:t>Nachází se na obou polích B, C zároveň</a:t>
            </a:r>
          </a:p>
          <a:p>
            <a:r>
              <a:rPr lang="cs-CZ" sz="1200" dirty="0"/>
              <a:t> </a:t>
            </a:r>
            <a:endParaRPr lang="cs-CZ" sz="1200" b="1" dirty="0"/>
          </a:p>
          <a:p>
            <a:pPr marL="514350" indent="-514350">
              <a:buAutoNum type="alphaUcParenR" startAt="5"/>
            </a:pPr>
            <a:r>
              <a:rPr lang="cs-CZ" sz="2600" b="1" dirty="0"/>
              <a:t> </a:t>
            </a:r>
            <a:r>
              <a:rPr lang="cs-CZ" sz="2600" dirty="0"/>
              <a:t>Nachází se na poli B, nebo na poli C, ale nelze předem určit, na kterém</a:t>
            </a:r>
          </a:p>
        </p:txBody>
      </p:sp>
      <p:pic>
        <p:nvPicPr>
          <p:cNvPr id="3" name="Obrázek 2" descr="Obsah obrázku snímek obrazovky, kruh, diagram, řada/pruh&#10;&#10;Obsah generovaný pomocí AI může být nesprávný.">
            <a:extLst>
              <a:ext uri="{FF2B5EF4-FFF2-40B4-BE49-F238E27FC236}">
                <a16:creationId xmlns:a16="http://schemas.microsoft.com/office/drawing/2014/main" id="{C874D415-D577-5DA1-E753-AC1387083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73168"/>
            <a:ext cx="3828691" cy="365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5098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B89A72F-1609-EB7E-B6B2-8767E9C9A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Superpozice více stavů s různu vahou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0C3D7A1-4DCF-FD95-4405-33B7CA393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Kvantové lodě</a:t>
            </a:r>
          </a:p>
        </p:txBody>
      </p:sp>
      <p:pic>
        <p:nvPicPr>
          <p:cNvPr id="5" name="Obrázek 4" descr="Obsah obrázku snímek obrazovky, čtverec, číslo, Obdélník&#10;&#10;Obsah vygenerovaný umělou inteligencí může být nesprávný.">
            <a:extLst>
              <a:ext uri="{FF2B5EF4-FFF2-40B4-BE49-F238E27FC236}">
                <a16:creationId xmlns:a16="http://schemas.microsoft.com/office/drawing/2014/main" id="{C5F39282-DC93-013F-A5AA-E609A984C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587424"/>
            <a:ext cx="3880049" cy="3905451"/>
          </a:xfrm>
          <a:prstGeom prst="rect">
            <a:avLst/>
          </a:prstGeom>
        </p:spPr>
      </p:pic>
      <p:grpSp>
        <p:nvGrpSpPr>
          <p:cNvPr id="14" name="Skupina 13">
            <a:extLst>
              <a:ext uri="{FF2B5EF4-FFF2-40B4-BE49-F238E27FC236}">
                <a16:creationId xmlns:a16="http://schemas.microsoft.com/office/drawing/2014/main" id="{7F2FA66B-1D01-A6CB-DDD3-2C2D787FF9ED}"/>
              </a:ext>
            </a:extLst>
          </p:cNvPr>
          <p:cNvGrpSpPr/>
          <p:nvPr/>
        </p:nvGrpSpPr>
        <p:grpSpPr>
          <a:xfrm>
            <a:off x="6190095" y="3353989"/>
            <a:ext cx="2567316" cy="2179530"/>
            <a:chOff x="5898720" y="2853476"/>
            <a:chExt cx="2567316" cy="217953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ovéPole 9">
                  <a:extLst>
                    <a:ext uri="{FF2B5EF4-FFF2-40B4-BE49-F238E27FC236}">
                      <a16:creationId xmlns:a16="http://schemas.microsoft.com/office/drawing/2014/main" id="{0AE7C494-3E47-ABFD-7733-8611FCFD2168}"/>
                    </a:ext>
                  </a:extLst>
                </p:cNvPr>
                <p:cNvSpPr txBox="1"/>
                <p:nvPr/>
              </p:nvSpPr>
              <p:spPr>
                <a:xfrm>
                  <a:off x="5898720" y="2853476"/>
                  <a:ext cx="255352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⟩"/>
                            <m:ctrlP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stav</m:t>
                            </m:r>
                            <m: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b="0" i="0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D</m:t>
                            </m:r>
                            <m:r>
                              <a:rPr lang="cs-CZ" sz="2400" i="1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cs-CZ" sz="2400" b="0" i="1" kern="100" smtClean="0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 … 60 %</m:t>
                        </m:r>
                      </m:oMath>
                    </m:oMathPara>
                  </a14:m>
                  <a:endParaRPr lang="cs-CZ" sz="2400" kern="100" dirty="0">
                    <a:effectLst/>
                    <a:latin typeface="Aptos" panose="020B00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0" name="TextovéPole 9">
                  <a:extLst>
                    <a:ext uri="{FF2B5EF4-FFF2-40B4-BE49-F238E27FC236}">
                      <a16:creationId xmlns:a16="http://schemas.microsoft.com/office/drawing/2014/main" id="{0AE7C494-3E47-ABFD-7733-8611FCFD21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98720" y="2853476"/>
                  <a:ext cx="2553520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ovéPole 10">
                  <a:extLst>
                    <a:ext uri="{FF2B5EF4-FFF2-40B4-BE49-F238E27FC236}">
                      <a16:creationId xmlns:a16="http://schemas.microsoft.com/office/drawing/2014/main" id="{FF7966C3-2EE5-6401-F747-E32C4377BC9E}"/>
                    </a:ext>
                  </a:extLst>
                </p:cNvPr>
                <p:cNvSpPr txBox="1"/>
                <p:nvPr/>
              </p:nvSpPr>
              <p:spPr>
                <a:xfrm>
                  <a:off x="5898720" y="3427385"/>
                  <a:ext cx="252626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⟩"/>
                            <m:ctrlP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stav</m:t>
                            </m:r>
                            <m: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b="0" i="0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E</m:t>
                            </m:r>
                            <m:r>
                              <a:rPr lang="cs-CZ" sz="2400" i="1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cs-CZ" sz="2400" b="0" i="1" kern="100" smtClean="0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 … 10 %</m:t>
                        </m:r>
                      </m:oMath>
                    </m:oMathPara>
                  </a14:m>
                  <a:endParaRPr lang="cs-CZ" sz="2400" kern="100" dirty="0">
                    <a:effectLst/>
                    <a:latin typeface="Aptos" panose="020B00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1" name="TextovéPole 10">
                  <a:extLst>
                    <a:ext uri="{FF2B5EF4-FFF2-40B4-BE49-F238E27FC236}">
                      <a16:creationId xmlns:a16="http://schemas.microsoft.com/office/drawing/2014/main" id="{FF7966C3-2EE5-6401-F747-E32C4377BC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98720" y="3427385"/>
                  <a:ext cx="2526269" cy="4616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ovéPole 11">
                  <a:extLst>
                    <a:ext uri="{FF2B5EF4-FFF2-40B4-BE49-F238E27FC236}">
                      <a16:creationId xmlns:a16="http://schemas.microsoft.com/office/drawing/2014/main" id="{AB2C735A-C636-1050-ECE8-77A70D6B5468}"/>
                    </a:ext>
                  </a:extLst>
                </p:cNvPr>
                <p:cNvSpPr txBox="1"/>
                <p:nvPr/>
              </p:nvSpPr>
              <p:spPr>
                <a:xfrm>
                  <a:off x="5928546" y="4001294"/>
                  <a:ext cx="251665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⟩"/>
                            <m:ctrlP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stav</m:t>
                            </m:r>
                            <m: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b="0" i="0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cs-CZ" sz="2400" i="1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cs-CZ" sz="2400" b="0" i="1" kern="100" smtClean="0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  … 10 %</m:t>
                        </m:r>
                      </m:oMath>
                    </m:oMathPara>
                  </a14:m>
                  <a:endParaRPr lang="cs-CZ" sz="2400" kern="100" dirty="0">
                    <a:effectLst/>
                    <a:latin typeface="Aptos" panose="020B00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2" name="TextovéPole 11">
                  <a:extLst>
                    <a:ext uri="{FF2B5EF4-FFF2-40B4-BE49-F238E27FC236}">
                      <a16:creationId xmlns:a16="http://schemas.microsoft.com/office/drawing/2014/main" id="{AB2C735A-C636-1050-ECE8-77A70D6B54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28546" y="4001294"/>
                  <a:ext cx="2516651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ovéPole 12">
                  <a:extLst>
                    <a:ext uri="{FF2B5EF4-FFF2-40B4-BE49-F238E27FC236}">
                      <a16:creationId xmlns:a16="http://schemas.microsoft.com/office/drawing/2014/main" id="{34FD82A3-3181-1233-1E51-B7CB092C0CF2}"/>
                    </a:ext>
                  </a:extLst>
                </p:cNvPr>
                <p:cNvSpPr txBox="1"/>
                <p:nvPr/>
              </p:nvSpPr>
              <p:spPr>
                <a:xfrm>
                  <a:off x="5928546" y="4571341"/>
                  <a:ext cx="253749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⟩"/>
                            <m:ctrlP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stav</m:t>
                            </m:r>
                            <m: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b="0" i="0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G</m:t>
                            </m:r>
                            <m:r>
                              <a:rPr lang="cs-CZ" sz="2400" i="1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cs-CZ" sz="2400" b="0" i="1" kern="100" smtClean="0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 … 20 %</m:t>
                        </m:r>
                      </m:oMath>
                    </m:oMathPara>
                  </a14:m>
                  <a:endParaRPr lang="cs-CZ" sz="2400" kern="100" dirty="0">
                    <a:effectLst/>
                    <a:latin typeface="Aptos" panose="020B00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3" name="TextovéPole 12">
                  <a:extLst>
                    <a:ext uri="{FF2B5EF4-FFF2-40B4-BE49-F238E27FC236}">
                      <a16:creationId xmlns:a16="http://schemas.microsoft.com/office/drawing/2014/main" id="{34FD82A3-3181-1233-1E51-B7CB092C0C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28546" y="4571341"/>
                  <a:ext cx="2537490" cy="4616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TextovéPole 3">
            <a:extLst>
              <a:ext uri="{FF2B5EF4-FFF2-40B4-BE49-F238E27FC236}">
                <a16:creationId xmlns:a16="http://schemas.microsoft.com/office/drawing/2014/main" id="{EFBCBDC4-9F91-7BC3-1D49-942ECC8C0880}"/>
              </a:ext>
            </a:extLst>
          </p:cNvPr>
          <p:cNvSpPr txBox="1"/>
          <p:nvPr/>
        </p:nvSpPr>
        <p:spPr>
          <a:xfrm>
            <a:off x="7734948" y="1825625"/>
            <a:ext cx="3166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pravděpodobnost nalezení </a:t>
            </a:r>
          </a:p>
          <a:p>
            <a:r>
              <a:rPr lang="cs-CZ" sz="2000" dirty="0"/>
              <a:t>částice v příslušném stavu</a:t>
            </a:r>
          </a:p>
        </p:txBody>
      </p:sp>
      <p:cxnSp>
        <p:nvCxnSpPr>
          <p:cNvPr id="7" name="Přímá spojnice se šipkou 6">
            <a:extLst>
              <a:ext uri="{FF2B5EF4-FFF2-40B4-BE49-F238E27FC236}">
                <a16:creationId xmlns:a16="http://schemas.microsoft.com/office/drawing/2014/main" id="{3DE4282E-D78D-AB2B-3552-742C693AC79D}"/>
              </a:ext>
            </a:extLst>
          </p:cNvPr>
          <p:cNvCxnSpPr/>
          <p:nvPr/>
        </p:nvCxnSpPr>
        <p:spPr>
          <a:xfrm>
            <a:off x="8121446" y="2657063"/>
            <a:ext cx="0" cy="6281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6797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FE49A6-1981-C02D-8968-86215AE18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100" dirty="0"/>
              <a:t>Jaká je pravděpodobnost naměření jednotlivých stavů v neznámé superpozici? </a:t>
            </a:r>
          </a:p>
        </p:txBody>
      </p:sp>
      <p:pic>
        <p:nvPicPr>
          <p:cNvPr id="5" name="Obrázek 4" descr="Obsah obrázku čtverec, číslo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866E371A-E207-028C-D8F3-C5B2E938B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32953"/>
            <a:ext cx="3948598" cy="3963863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5DA38C51-854A-2646-176F-B5A7B6486E01}"/>
              </a:ext>
            </a:extLst>
          </p:cNvPr>
          <p:cNvSpPr txBox="1"/>
          <p:nvPr/>
        </p:nvSpPr>
        <p:spPr>
          <a:xfrm>
            <a:off x="1646619" y="2157276"/>
            <a:ext cx="217812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5000" b="1" dirty="0">
                <a:solidFill>
                  <a:schemeClr val="accent1"/>
                </a:solidFill>
              </a:rPr>
              <a:t>?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C3476B73-5407-EEEA-A61E-9909CC9527AE}"/>
              </a:ext>
            </a:extLst>
          </p:cNvPr>
          <p:cNvGrpSpPr/>
          <p:nvPr/>
        </p:nvGrpSpPr>
        <p:grpSpPr>
          <a:xfrm>
            <a:off x="6096000" y="2452243"/>
            <a:ext cx="1993929" cy="3349605"/>
            <a:chOff x="6092936" y="2157276"/>
            <a:chExt cx="1993929" cy="334960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ovéPole 6">
                  <a:extLst>
                    <a:ext uri="{FF2B5EF4-FFF2-40B4-BE49-F238E27FC236}">
                      <a16:creationId xmlns:a16="http://schemas.microsoft.com/office/drawing/2014/main" id="{043B9821-9725-FF85-0C8E-95D19786AD9D}"/>
                    </a:ext>
                  </a:extLst>
                </p:cNvPr>
                <p:cNvSpPr txBox="1"/>
                <p:nvPr/>
              </p:nvSpPr>
              <p:spPr>
                <a:xfrm>
                  <a:off x="6096000" y="2157276"/>
                  <a:ext cx="199086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⟩"/>
                            <m:ctrlP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stav</m:t>
                            </m:r>
                            <m: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b="0" i="0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  <m:r>
                              <a:rPr lang="cs-CZ" sz="2400" i="1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cs-CZ" sz="2400" b="0" i="1" kern="100" smtClean="0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 … ?</m:t>
                        </m:r>
                      </m:oMath>
                    </m:oMathPara>
                  </a14:m>
                  <a:endParaRPr lang="cs-CZ" sz="2400" kern="100" dirty="0">
                    <a:effectLst/>
                    <a:latin typeface="Aptos" panose="020B00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7" name="TextovéPole 6">
                  <a:extLst>
                    <a:ext uri="{FF2B5EF4-FFF2-40B4-BE49-F238E27FC236}">
                      <a16:creationId xmlns:a16="http://schemas.microsoft.com/office/drawing/2014/main" id="{043B9821-9725-FF85-0C8E-95D19786AD9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6000" y="2157276"/>
                  <a:ext cx="1990865" cy="46166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ovéPole 7">
                  <a:extLst>
                    <a:ext uri="{FF2B5EF4-FFF2-40B4-BE49-F238E27FC236}">
                      <a16:creationId xmlns:a16="http://schemas.microsoft.com/office/drawing/2014/main" id="{8B113A60-0666-CFB8-DD68-B7DFE2DB6357}"/>
                    </a:ext>
                  </a:extLst>
                </p:cNvPr>
                <p:cNvSpPr txBox="1"/>
                <p:nvPr/>
              </p:nvSpPr>
              <p:spPr>
                <a:xfrm>
                  <a:off x="6096000" y="2623864"/>
                  <a:ext cx="198605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⟩"/>
                            <m:ctrlP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stav</m:t>
                            </m:r>
                            <m: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b="0" i="0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  <m:r>
                              <a:rPr lang="cs-CZ" sz="2400" i="1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cs-CZ" sz="2400" b="0" i="1" kern="100" smtClean="0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 … ?</m:t>
                        </m:r>
                      </m:oMath>
                    </m:oMathPara>
                  </a14:m>
                  <a:endParaRPr lang="cs-CZ" sz="2400" kern="100" dirty="0">
                    <a:effectLst/>
                    <a:latin typeface="Aptos" panose="020B00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8" name="TextovéPole 7">
                  <a:extLst>
                    <a:ext uri="{FF2B5EF4-FFF2-40B4-BE49-F238E27FC236}">
                      <a16:creationId xmlns:a16="http://schemas.microsoft.com/office/drawing/2014/main" id="{8B113A60-0666-CFB8-DD68-B7DFE2DB635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6000" y="2623864"/>
                  <a:ext cx="1986057" cy="4616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ovéPole 8">
                  <a:extLst>
                    <a:ext uri="{FF2B5EF4-FFF2-40B4-BE49-F238E27FC236}">
                      <a16:creationId xmlns:a16="http://schemas.microsoft.com/office/drawing/2014/main" id="{7DD533C3-E309-6E91-F3F0-5141BD46EBB9}"/>
                    </a:ext>
                  </a:extLst>
                </p:cNvPr>
                <p:cNvSpPr txBox="1"/>
                <p:nvPr/>
              </p:nvSpPr>
              <p:spPr>
                <a:xfrm>
                  <a:off x="6092936" y="5045216"/>
                  <a:ext cx="189789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⟩"/>
                            <m:ctrlP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cs-CZ" sz="2400" i="1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stav</m:t>
                            </m:r>
                            <m:r>
                              <a:rPr lang="cs-CZ" sz="2400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cs-CZ" sz="2400" b="0" i="0" kern="100" smtClean="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a:rPr lang="cs-CZ" sz="2400" i="1" kern="100">
                                <a:effectLst/>
                                <a:latin typeface="Cambria Math" panose="02040503050406030204" pitchFamily="18" charset="0"/>
                                <a:ea typeface="Aptos" panose="020B0004020202020204" pitchFamily="34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cs-CZ" sz="2400" b="0" i="1" kern="100" smtClean="0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 … ?</m:t>
                        </m:r>
                      </m:oMath>
                    </m:oMathPara>
                  </a14:m>
                  <a:endParaRPr lang="cs-CZ" sz="2400" kern="100" dirty="0">
                    <a:effectLst/>
                    <a:latin typeface="Aptos" panose="020B00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9" name="TextovéPole 8">
                  <a:extLst>
                    <a:ext uri="{FF2B5EF4-FFF2-40B4-BE49-F238E27FC236}">
                      <a16:creationId xmlns:a16="http://schemas.microsoft.com/office/drawing/2014/main" id="{7DD533C3-E309-6E91-F3F0-5141BD46EB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2936" y="5045216"/>
                  <a:ext cx="1897892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ovéPole 9">
                  <a:extLst>
                    <a:ext uri="{FF2B5EF4-FFF2-40B4-BE49-F238E27FC236}">
                      <a16:creationId xmlns:a16="http://schemas.microsoft.com/office/drawing/2014/main" id="{CE381A9B-E0C4-DAF4-E269-FC8CA62470EB}"/>
                    </a:ext>
                  </a:extLst>
                </p:cNvPr>
                <p:cNvSpPr txBox="1"/>
                <p:nvPr/>
              </p:nvSpPr>
              <p:spPr>
                <a:xfrm>
                  <a:off x="6611013" y="3665381"/>
                  <a:ext cx="47801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cs-CZ" sz="2400" b="0" i="1" kern="100" smtClean="0">
                            <a:effectLst/>
                            <a:latin typeface="Cambria Math" panose="02040503050406030204" pitchFamily="18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rPr>
                          <m:t>…</m:t>
                        </m:r>
                      </m:oMath>
                    </m:oMathPara>
                  </a14:m>
                  <a:endParaRPr lang="cs-CZ" sz="2400" kern="100" dirty="0">
                    <a:effectLst/>
                    <a:latin typeface="Aptos" panose="020B0004020202020204" pitchFamily="34" charset="0"/>
                    <a:ea typeface="Aptos" panose="020B000402020202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0" name="TextovéPole 9">
                  <a:extLst>
                    <a:ext uri="{FF2B5EF4-FFF2-40B4-BE49-F238E27FC236}">
                      <a16:creationId xmlns:a16="http://schemas.microsoft.com/office/drawing/2014/main" id="{CE381A9B-E0C4-DAF4-E269-FC8CA62470E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11013" y="3665381"/>
                  <a:ext cx="478015" cy="4616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s-CZ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2215934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311E7D-31E8-1A90-A345-C4BC923E3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9C61F-CEAD-5460-8156-C4F75D6DE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100" dirty="0"/>
              <a:t>Obrázek ukazuje počáteční stav kvantové lodě. Vyberte všechny možnosti, které zobrazují </a:t>
            </a:r>
            <a:r>
              <a:rPr lang="cs-CZ" sz="3100" b="1" dirty="0"/>
              <a:t>možný stav po změření polohy lodě</a:t>
            </a:r>
            <a:r>
              <a:rPr lang="cs-CZ" sz="3100" dirty="0"/>
              <a:t>.</a:t>
            </a:r>
          </a:p>
        </p:txBody>
      </p:sp>
      <p:pic>
        <p:nvPicPr>
          <p:cNvPr id="7" name="Obrázek 6" descr="Obsah obrázku snímek obrazovky, čtverec, Obdélník, číslo&#10;&#10;Obsah vygenerovaný umělou inteligencí může být nesprávný.">
            <a:extLst>
              <a:ext uri="{FF2B5EF4-FFF2-40B4-BE49-F238E27FC236}">
                <a16:creationId xmlns:a16="http://schemas.microsoft.com/office/drawing/2014/main" id="{6EFD362F-8821-A95E-D434-343B633A5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95674"/>
            <a:ext cx="3170834" cy="3175504"/>
          </a:xfrm>
          <a:prstGeom prst="rect">
            <a:avLst/>
          </a:prstGeom>
        </p:spPr>
      </p:pic>
      <p:grpSp>
        <p:nvGrpSpPr>
          <p:cNvPr id="29" name="Skupina 28">
            <a:extLst>
              <a:ext uri="{FF2B5EF4-FFF2-40B4-BE49-F238E27FC236}">
                <a16:creationId xmlns:a16="http://schemas.microsoft.com/office/drawing/2014/main" id="{B4BEDB90-EF2B-76AA-D8CF-AB70F713CC68}"/>
              </a:ext>
            </a:extLst>
          </p:cNvPr>
          <p:cNvGrpSpPr/>
          <p:nvPr/>
        </p:nvGrpSpPr>
        <p:grpSpPr>
          <a:xfrm>
            <a:off x="4583013" y="2275867"/>
            <a:ext cx="7059884" cy="3872507"/>
            <a:chOff x="4583013" y="2275867"/>
            <a:chExt cx="7059884" cy="3872507"/>
          </a:xfrm>
        </p:grpSpPr>
        <p:grpSp>
          <p:nvGrpSpPr>
            <p:cNvPr id="28" name="Skupina 27">
              <a:extLst>
                <a:ext uri="{FF2B5EF4-FFF2-40B4-BE49-F238E27FC236}">
                  <a16:creationId xmlns:a16="http://schemas.microsoft.com/office/drawing/2014/main" id="{0F00B911-340E-A455-6FA2-A020FBE1C934}"/>
                </a:ext>
              </a:extLst>
            </p:cNvPr>
            <p:cNvGrpSpPr/>
            <p:nvPr/>
          </p:nvGrpSpPr>
          <p:grpSpPr>
            <a:xfrm>
              <a:off x="4597635" y="2275867"/>
              <a:ext cx="7045262" cy="1614116"/>
              <a:chOff x="4628171" y="2031052"/>
              <a:chExt cx="7045262" cy="1614116"/>
            </a:xfrm>
          </p:grpSpPr>
          <p:grpSp>
            <p:nvGrpSpPr>
              <p:cNvPr id="23" name="Skupina 22">
                <a:extLst>
                  <a:ext uri="{FF2B5EF4-FFF2-40B4-BE49-F238E27FC236}">
                    <a16:creationId xmlns:a16="http://schemas.microsoft.com/office/drawing/2014/main" id="{69DBEF01-9CDA-FBB9-6834-2BAB6A1504FF}"/>
                  </a:ext>
                </a:extLst>
              </p:cNvPr>
              <p:cNvGrpSpPr/>
              <p:nvPr/>
            </p:nvGrpSpPr>
            <p:grpSpPr>
              <a:xfrm>
                <a:off x="4628171" y="2051388"/>
                <a:ext cx="2118400" cy="1581767"/>
                <a:chOff x="4895631" y="2033054"/>
                <a:chExt cx="2118400" cy="1581767"/>
              </a:xfrm>
            </p:grpSpPr>
            <p:pic>
              <p:nvPicPr>
                <p:cNvPr id="9" name="Obrázek 8" descr="Obsah obrázku snímek obrazovky, čtverec, Obdélník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F44C618F-9D66-6859-7799-95102F94679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456291" y="2033054"/>
                  <a:ext cx="1557740" cy="1581767"/>
                </a:xfrm>
                <a:prstGeom prst="rect">
                  <a:avLst/>
                </a:prstGeom>
              </p:spPr>
            </p:pic>
            <p:sp>
              <p:nvSpPr>
                <p:cNvPr id="12" name="TextovéPole 11">
                  <a:extLst>
                    <a:ext uri="{FF2B5EF4-FFF2-40B4-BE49-F238E27FC236}">
                      <a16:creationId xmlns:a16="http://schemas.microsoft.com/office/drawing/2014/main" id="{960E67F7-923F-65DC-E1EB-905F1DA26096}"/>
                    </a:ext>
                  </a:extLst>
                </p:cNvPr>
                <p:cNvSpPr txBox="1"/>
                <p:nvPr/>
              </p:nvSpPr>
              <p:spPr>
                <a:xfrm>
                  <a:off x="4895631" y="2033054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514350" indent="-514350">
                    <a:buAutoNum type="alphaUcParenR"/>
                  </a:pPr>
                  <a:r>
                    <a:rPr lang="cs-CZ" sz="2600" b="1" dirty="0"/>
                    <a:t> </a:t>
                  </a:r>
                  <a:endParaRPr lang="cs-CZ" sz="2600" dirty="0"/>
                </a:p>
              </p:txBody>
            </p:sp>
          </p:grpSp>
          <p:grpSp>
            <p:nvGrpSpPr>
              <p:cNvPr id="21" name="Skupina 20">
                <a:extLst>
                  <a:ext uri="{FF2B5EF4-FFF2-40B4-BE49-F238E27FC236}">
                    <a16:creationId xmlns:a16="http://schemas.microsoft.com/office/drawing/2014/main" id="{B819CD61-1A11-CDD6-C10B-7068E9B30D7B}"/>
                  </a:ext>
                </a:extLst>
              </p:cNvPr>
              <p:cNvGrpSpPr/>
              <p:nvPr/>
            </p:nvGrpSpPr>
            <p:grpSpPr>
              <a:xfrm>
                <a:off x="7072590" y="2051388"/>
                <a:ext cx="2129101" cy="1593780"/>
                <a:chOff x="7230840" y="2021041"/>
                <a:chExt cx="2129101" cy="1593780"/>
              </a:xfrm>
            </p:grpSpPr>
            <p:pic>
              <p:nvPicPr>
                <p:cNvPr id="8" name="Obrázek 7" descr="Obsah obrázku snímek obrazovky, čtverec, číslo, Obdélník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A07AC4EB-FC3A-B7B0-DFC7-F5E22EF8011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90188" y="2021041"/>
                  <a:ext cx="1569753" cy="1593780"/>
                </a:xfrm>
                <a:prstGeom prst="rect">
                  <a:avLst/>
                </a:prstGeom>
              </p:spPr>
            </p:pic>
            <p:sp>
              <p:nvSpPr>
                <p:cNvPr id="16" name="TextovéPole 15">
                  <a:extLst>
                    <a:ext uri="{FF2B5EF4-FFF2-40B4-BE49-F238E27FC236}">
                      <a16:creationId xmlns:a16="http://schemas.microsoft.com/office/drawing/2014/main" id="{7E3D694F-5BAD-1630-0BE9-91F1C5A36429}"/>
                    </a:ext>
                  </a:extLst>
                </p:cNvPr>
                <p:cNvSpPr txBox="1"/>
                <p:nvPr/>
              </p:nvSpPr>
              <p:spPr>
                <a:xfrm>
                  <a:off x="7230840" y="2033054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2600" b="1" dirty="0"/>
                    <a:t>B)  </a:t>
                  </a:r>
                  <a:endParaRPr lang="cs-CZ" sz="2600" dirty="0"/>
                </a:p>
              </p:txBody>
            </p:sp>
          </p:grpSp>
          <p:grpSp>
            <p:nvGrpSpPr>
              <p:cNvPr id="22" name="Skupina 21">
                <a:extLst>
                  <a:ext uri="{FF2B5EF4-FFF2-40B4-BE49-F238E27FC236}">
                    <a16:creationId xmlns:a16="http://schemas.microsoft.com/office/drawing/2014/main" id="{44F39876-B027-154D-FE67-800B3D29FD83}"/>
                  </a:ext>
                </a:extLst>
              </p:cNvPr>
              <p:cNvGrpSpPr/>
              <p:nvPr/>
            </p:nvGrpSpPr>
            <p:grpSpPr>
              <a:xfrm>
                <a:off x="9508860" y="2031052"/>
                <a:ext cx="2164573" cy="1585771"/>
                <a:chOff x="9662049" y="1997525"/>
                <a:chExt cx="2164573" cy="1585771"/>
              </a:xfrm>
            </p:grpSpPr>
            <p:pic>
              <p:nvPicPr>
                <p:cNvPr id="10" name="Obrázek 9" descr="Obsah obrázku snímek obrazovky, čtverec, číslo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08554C3B-D706-9C50-6DE6-55A8168791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28838" y="1997525"/>
                  <a:ext cx="1597784" cy="1585771"/>
                </a:xfrm>
                <a:prstGeom prst="rect">
                  <a:avLst/>
                </a:prstGeom>
              </p:spPr>
            </p:pic>
            <p:sp>
              <p:nvSpPr>
                <p:cNvPr id="19" name="TextovéPole 18">
                  <a:extLst>
                    <a:ext uri="{FF2B5EF4-FFF2-40B4-BE49-F238E27FC236}">
                      <a16:creationId xmlns:a16="http://schemas.microsoft.com/office/drawing/2014/main" id="{3FF607D1-DCF7-C444-7AD6-80187DAC179E}"/>
                    </a:ext>
                  </a:extLst>
                </p:cNvPr>
                <p:cNvSpPr txBox="1"/>
                <p:nvPr/>
              </p:nvSpPr>
              <p:spPr>
                <a:xfrm>
                  <a:off x="9662049" y="2021041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2600" b="1" dirty="0"/>
                    <a:t>C) </a:t>
                  </a:r>
                </a:p>
              </p:txBody>
            </p:sp>
          </p:grpSp>
        </p:grpSp>
        <p:grpSp>
          <p:nvGrpSpPr>
            <p:cNvPr id="27" name="Skupina 26">
              <a:extLst>
                <a:ext uri="{FF2B5EF4-FFF2-40B4-BE49-F238E27FC236}">
                  <a16:creationId xmlns:a16="http://schemas.microsoft.com/office/drawing/2014/main" id="{8415672E-04E7-7EBD-8512-6BEA7F405333}"/>
                </a:ext>
              </a:extLst>
            </p:cNvPr>
            <p:cNvGrpSpPr/>
            <p:nvPr/>
          </p:nvGrpSpPr>
          <p:grpSpPr>
            <a:xfrm>
              <a:off x="4583013" y="4530447"/>
              <a:ext cx="7059884" cy="1617927"/>
              <a:chOff x="4613549" y="4191200"/>
              <a:chExt cx="7059884" cy="1617927"/>
            </a:xfrm>
          </p:grpSpPr>
          <p:grpSp>
            <p:nvGrpSpPr>
              <p:cNvPr id="24" name="Skupina 23">
                <a:extLst>
                  <a:ext uri="{FF2B5EF4-FFF2-40B4-BE49-F238E27FC236}">
                    <a16:creationId xmlns:a16="http://schemas.microsoft.com/office/drawing/2014/main" id="{B2679902-BD0F-85BC-59E3-7E1C23E88F29}"/>
                  </a:ext>
                </a:extLst>
              </p:cNvPr>
              <p:cNvGrpSpPr/>
              <p:nvPr/>
            </p:nvGrpSpPr>
            <p:grpSpPr>
              <a:xfrm>
                <a:off x="4613549" y="4191200"/>
                <a:ext cx="2151042" cy="1581767"/>
                <a:chOff x="4613549" y="4191200"/>
                <a:chExt cx="2151042" cy="1581767"/>
              </a:xfrm>
            </p:grpSpPr>
            <p:pic>
              <p:nvPicPr>
                <p:cNvPr id="15" name="Obrázek 14" descr="Obsah obrázku snímek obrazovky, čtverec, Obdélník, číslo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4A9A2D08-E749-78D5-50D7-BC1B578D77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70811" y="4191200"/>
                  <a:ext cx="1593780" cy="1581767"/>
                </a:xfrm>
                <a:prstGeom prst="rect">
                  <a:avLst/>
                </a:prstGeom>
              </p:spPr>
            </p:pic>
            <p:sp>
              <p:nvSpPr>
                <p:cNvPr id="14" name="TextovéPole 13">
                  <a:extLst>
                    <a:ext uri="{FF2B5EF4-FFF2-40B4-BE49-F238E27FC236}">
                      <a16:creationId xmlns:a16="http://schemas.microsoft.com/office/drawing/2014/main" id="{D8CDD0E1-335D-53D6-FB93-73226666E5F9}"/>
                    </a:ext>
                  </a:extLst>
                </p:cNvPr>
                <p:cNvSpPr txBox="1"/>
                <p:nvPr/>
              </p:nvSpPr>
              <p:spPr>
                <a:xfrm>
                  <a:off x="4613549" y="4191200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2600" b="1" dirty="0"/>
                    <a:t>D)  </a:t>
                  </a:r>
                  <a:endParaRPr lang="cs-CZ" sz="2600" dirty="0"/>
                </a:p>
              </p:txBody>
            </p:sp>
          </p:grpSp>
          <p:grpSp>
            <p:nvGrpSpPr>
              <p:cNvPr id="26" name="Skupina 25">
                <a:extLst>
                  <a:ext uri="{FF2B5EF4-FFF2-40B4-BE49-F238E27FC236}">
                    <a16:creationId xmlns:a16="http://schemas.microsoft.com/office/drawing/2014/main" id="{2B6112E2-6C8F-53B5-56E7-868153A6554C}"/>
                  </a:ext>
                </a:extLst>
              </p:cNvPr>
              <p:cNvGrpSpPr/>
              <p:nvPr/>
            </p:nvGrpSpPr>
            <p:grpSpPr>
              <a:xfrm>
                <a:off x="9508860" y="4227361"/>
                <a:ext cx="2164573" cy="1581766"/>
                <a:chOff x="9508860" y="4227361"/>
                <a:chExt cx="2164573" cy="1581766"/>
              </a:xfrm>
            </p:grpSpPr>
            <p:pic>
              <p:nvPicPr>
                <p:cNvPr id="13" name="Obrázek 12" descr="Obsah obrázku čtverec, snímek obrazovky, Obdélník, číslo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F348D794-21AA-8FB7-4FA7-BEB4784444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103680" y="4227361"/>
                  <a:ext cx="1569753" cy="1581766"/>
                </a:xfrm>
                <a:prstGeom prst="rect">
                  <a:avLst/>
                </a:prstGeom>
              </p:spPr>
            </p:pic>
            <p:sp>
              <p:nvSpPr>
                <p:cNvPr id="18" name="TextovéPole 17">
                  <a:extLst>
                    <a:ext uri="{FF2B5EF4-FFF2-40B4-BE49-F238E27FC236}">
                      <a16:creationId xmlns:a16="http://schemas.microsoft.com/office/drawing/2014/main" id="{E0EFC086-8829-A1E2-636B-18336FD4DD13}"/>
                    </a:ext>
                  </a:extLst>
                </p:cNvPr>
                <p:cNvSpPr txBox="1"/>
                <p:nvPr/>
              </p:nvSpPr>
              <p:spPr>
                <a:xfrm>
                  <a:off x="9508860" y="4234705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2600" b="1" dirty="0"/>
                    <a:t>F) </a:t>
                  </a:r>
                  <a:endParaRPr lang="cs-CZ" sz="2600" dirty="0"/>
                </a:p>
              </p:txBody>
            </p:sp>
          </p:grpSp>
          <p:grpSp>
            <p:nvGrpSpPr>
              <p:cNvPr id="25" name="Skupina 24">
                <a:extLst>
                  <a:ext uri="{FF2B5EF4-FFF2-40B4-BE49-F238E27FC236}">
                    <a16:creationId xmlns:a16="http://schemas.microsoft.com/office/drawing/2014/main" id="{F0BAD4DC-D804-C3CF-66B5-FEBFCD49C968}"/>
                  </a:ext>
                </a:extLst>
              </p:cNvPr>
              <p:cNvGrpSpPr/>
              <p:nvPr/>
            </p:nvGrpSpPr>
            <p:grpSpPr>
              <a:xfrm>
                <a:off x="7131871" y="4227361"/>
                <a:ext cx="2073824" cy="1569753"/>
                <a:chOff x="7199040" y="4227361"/>
                <a:chExt cx="2073824" cy="1569753"/>
              </a:xfrm>
            </p:grpSpPr>
            <p:pic>
              <p:nvPicPr>
                <p:cNvPr id="11" name="Obrázek 10" descr="Obsah obrázku snímek obrazovky, čtverec, číslo, Obdélník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846DD190-196B-182B-6D30-EBCD84B14C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99107" y="4227361"/>
                  <a:ext cx="1573757" cy="1569753"/>
                </a:xfrm>
                <a:prstGeom prst="rect">
                  <a:avLst/>
                </a:prstGeom>
              </p:spPr>
            </p:pic>
            <p:sp>
              <p:nvSpPr>
                <p:cNvPr id="20" name="TextovéPole 19">
                  <a:extLst>
                    <a:ext uri="{FF2B5EF4-FFF2-40B4-BE49-F238E27FC236}">
                      <a16:creationId xmlns:a16="http://schemas.microsoft.com/office/drawing/2014/main" id="{8C9A6B97-6B02-D281-68D2-C08C71F03F18}"/>
                    </a:ext>
                  </a:extLst>
                </p:cNvPr>
                <p:cNvSpPr txBox="1"/>
                <p:nvPr/>
              </p:nvSpPr>
              <p:spPr>
                <a:xfrm>
                  <a:off x="7199040" y="4234705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2600" b="1" dirty="0"/>
                    <a:t>E) 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446482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1AD5B-D48D-8693-A4C2-FEB2A281C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890D3B-ABFA-90D8-0EB5-7E9D470FB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100" dirty="0"/>
              <a:t>Který výsledek měření je </a:t>
            </a:r>
            <a:r>
              <a:rPr lang="cs-CZ" sz="3100" b="1" dirty="0"/>
              <a:t>nejpravděpodobnější</a:t>
            </a:r>
            <a:r>
              <a:rPr lang="cs-CZ" sz="3100" dirty="0"/>
              <a:t>?</a:t>
            </a:r>
          </a:p>
        </p:txBody>
      </p:sp>
      <p:pic>
        <p:nvPicPr>
          <p:cNvPr id="7" name="Obrázek 6" descr="Obsah obrázku snímek obrazovky, čtverec, Obdélník, číslo&#10;&#10;Obsah vygenerovaný umělou inteligencí může být nesprávný.">
            <a:extLst>
              <a:ext uri="{FF2B5EF4-FFF2-40B4-BE49-F238E27FC236}">
                <a16:creationId xmlns:a16="http://schemas.microsoft.com/office/drawing/2014/main" id="{6057A72D-C070-91A7-501A-440AC1E9D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95674"/>
            <a:ext cx="3170834" cy="3175504"/>
          </a:xfrm>
          <a:prstGeom prst="rect">
            <a:avLst/>
          </a:prstGeom>
        </p:spPr>
      </p:pic>
      <p:grpSp>
        <p:nvGrpSpPr>
          <p:cNvPr id="21" name="Skupina 20">
            <a:extLst>
              <a:ext uri="{FF2B5EF4-FFF2-40B4-BE49-F238E27FC236}">
                <a16:creationId xmlns:a16="http://schemas.microsoft.com/office/drawing/2014/main" id="{D59408F8-33A8-9E71-0BD0-914963AB1C93}"/>
              </a:ext>
            </a:extLst>
          </p:cNvPr>
          <p:cNvGrpSpPr/>
          <p:nvPr/>
        </p:nvGrpSpPr>
        <p:grpSpPr>
          <a:xfrm>
            <a:off x="7042054" y="2296203"/>
            <a:ext cx="2129101" cy="1593780"/>
            <a:chOff x="7230840" y="2021041"/>
            <a:chExt cx="2129101" cy="1593780"/>
          </a:xfrm>
        </p:grpSpPr>
        <p:pic>
          <p:nvPicPr>
            <p:cNvPr id="8" name="Obrázek 7" descr="Obsah obrázku snímek obrazovky, čtverec, číslo, Obdélník&#10;&#10;Obsah vygenerovaný umělou inteligencí může být nesprávný.">
              <a:extLst>
                <a:ext uri="{FF2B5EF4-FFF2-40B4-BE49-F238E27FC236}">
                  <a16:creationId xmlns:a16="http://schemas.microsoft.com/office/drawing/2014/main" id="{08E13F99-5BFD-4F57-C0AC-A27DC1B1C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0188" y="2021041"/>
              <a:ext cx="1569753" cy="1593780"/>
            </a:xfrm>
            <a:prstGeom prst="rect">
              <a:avLst/>
            </a:prstGeom>
          </p:spPr>
        </p:pic>
        <p:sp>
          <p:nvSpPr>
            <p:cNvPr id="16" name="TextovéPole 15">
              <a:extLst>
                <a:ext uri="{FF2B5EF4-FFF2-40B4-BE49-F238E27FC236}">
                  <a16:creationId xmlns:a16="http://schemas.microsoft.com/office/drawing/2014/main" id="{A3345EA4-DDE5-853C-3B82-C1B0478FB3E6}"/>
                </a:ext>
              </a:extLst>
            </p:cNvPr>
            <p:cNvSpPr txBox="1"/>
            <p:nvPr/>
          </p:nvSpPr>
          <p:spPr>
            <a:xfrm>
              <a:off x="7230840" y="2033054"/>
              <a:ext cx="7647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600" b="1" u="sng" dirty="0"/>
                <a:t>B)  </a:t>
              </a:r>
              <a:endParaRPr lang="cs-CZ" sz="2600" u="sng" dirty="0"/>
            </a:p>
          </p:txBody>
        </p:sp>
      </p:grpSp>
      <p:grpSp>
        <p:nvGrpSpPr>
          <p:cNvPr id="22" name="Skupina 21">
            <a:extLst>
              <a:ext uri="{FF2B5EF4-FFF2-40B4-BE49-F238E27FC236}">
                <a16:creationId xmlns:a16="http://schemas.microsoft.com/office/drawing/2014/main" id="{1F72AB78-83FC-7450-EF80-196CC911AB42}"/>
              </a:ext>
            </a:extLst>
          </p:cNvPr>
          <p:cNvGrpSpPr/>
          <p:nvPr/>
        </p:nvGrpSpPr>
        <p:grpSpPr>
          <a:xfrm>
            <a:off x="9478324" y="2275867"/>
            <a:ext cx="2164573" cy="1585771"/>
            <a:chOff x="9662049" y="1997525"/>
            <a:chExt cx="2164573" cy="1585771"/>
          </a:xfrm>
        </p:grpSpPr>
        <p:pic>
          <p:nvPicPr>
            <p:cNvPr id="10" name="Obrázek 9" descr="Obsah obrázku snímek obrazovky, čtverec, číslo&#10;&#10;Obsah vygenerovaný umělou inteligencí může být nesprávný.">
              <a:extLst>
                <a:ext uri="{FF2B5EF4-FFF2-40B4-BE49-F238E27FC236}">
                  <a16:creationId xmlns:a16="http://schemas.microsoft.com/office/drawing/2014/main" id="{89E7BEC2-3328-FA67-6EF8-4335C9D9F5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8838" y="1997525"/>
              <a:ext cx="1597784" cy="1585771"/>
            </a:xfrm>
            <a:prstGeom prst="rect">
              <a:avLst/>
            </a:prstGeom>
          </p:spPr>
        </p:pic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5EBCAED7-E548-A972-554D-FB96281E6463}"/>
                </a:ext>
              </a:extLst>
            </p:cNvPr>
            <p:cNvSpPr txBox="1"/>
            <p:nvPr/>
          </p:nvSpPr>
          <p:spPr>
            <a:xfrm>
              <a:off x="9662049" y="2021041"/>
              <a:ext cx="7647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600" b="1" u="sng" dirty="0"/>
                <a:t>C) </a:t>
              </a:r>
            </a:p>
          </p:txBody>
        </p:sp>
      </p:grpSp>
      <p:grpSp>
        <p:nvGrpSpPr>
          <p:cNvPr id="3" name="Skupina 2">
            <a:extLst>
              <a:ext uri="{FF2B5EF4-FFF2-40B4-BE49-F238E27FC236}">
                <a16:creationId xmlns:a16="http://schemas.microsoft.com/office/drawing/2014/main" id="{856ACE0B-944B-161C-53B3-A5BEA890F6DA}"/>
              </a:ext>
            </a:extLst>
          </p:cNvPr>
          <p:cNvGrpSpPr/>
          <p:nvPr/>
        </p:nvGrpSpPr>
        <p:grpSpPr>
          <a:xfrm>
            <a:off x="4597635" y="2296203"/>
            <a:ext cx="2137250" cy="1623328"/>
            <a:chOff x="4597635" y="2296203"/>
            <a:chExt cx="2137250" cy="1623328"/>
          </a:xfrm>
        </p:grpSpPr>
        <p:sp>
          <p:nvSpPr>
            <p:cNvPr id="12" name="TextovéPole 11">
              <a:extLst>
                <a:ext uri="{FF2B5EF4-FFF2-40B4-BE49-F238E27FC236}">
                  <a16:creationId xmlns:a16="http://schemas.microsoft.com/office/drawing/2014/main" id="{1FCE2005-846D-D727-BBE2-52AD19F864C5}"/>
                </a:ext>
              </a:extLst>
            </p:cNvPr>
            <p:cNvSpPr txBox="1"/>
            <p:nvPr/>
          </p:nvSpPr>
          <p:spPr>
            <a:xfrm>
              <a:off x="4597635" y="2296203"/>
              <a:ext cx="7647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>
                <a:buAutoNum type="alphaUcParenR"/>
              </a:pPr>
              <a:r>
                <a:rPr lang="cs-CZ" sz="2600" b="1" u="sng" dirty="0"/>
                <a:t> </a:t>
              </a:r>
              <a:endParaRPr lang="cs-CZ" sz="2600" u="sng" dirty="0"/>
            </a:p>
          </p:txBody>
        </p:sp>
        <p:pic>
          <p:nvPicPr>
            <p:cNvPr id="15" name="Obrázek 14" descr="Obsah obrázku snímek obrazovky, čtverec, Obdélník, číslo&#10;&#10;Obsah vygenerovaný umělou inteligencí může být nesprávný.">
              <a:extLst>
                <a:ext uri="{FF2B5EF4-FFF2-40B4-BE49-F238E27FC236}">
                  <a16:creationId xmlns:a16="http://schemas.microsoft.com/office/drawing/2014/main" id="{40036B3E-84E3-796A-2C75-006871C28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1105" y="2337764"/>
              <a:ext cx="1593780" cy="1581767"/>
            </a:xfrm>
            <a:prstGeom prst="rect">
              <a:avLst/>
            </a:prstGeom>
          </p:spPr>
        </p:pic>
      </p:grpSp>
      <p:grpSp>
        <p:nvGrpSpPr>
          <p:cNvPr id="25" name="Skupina 24">
            <a:extLst>
              <a:ext uri="{FF2B5EF4-FFF2-40B4-BE49-F238E27FC236}">
                <a16:creationId xmlns:a16="http://schemas.microsoft.com/office/drawing/2014/main" id="{28C6334D-9638-AD23-A893-FFE4AB2387EC}"/>
              </a:ext>
            </a:extLst>
          </p:cNvPr>
          <p:cNvGrpSpPr/>
          <p:nvPr/>
        </p:nvGrpSpPr>
        <p:grpSpPr>
          <a:xfrm>
            <a:off x="8441412" y="4566607"/>
            <a:ext cx="2073824" cy="1569753"/>
            <a:chOff x="7199040" y="4227361"/>
            <a:chExt cx="2073824" cy="1569753"/>
          </a:xfrm>
        </p:grpSpPr>
        <p:pic>
          <p:nvPicPr>
            <p:cNvPr id="11" name="Obrázek 10" descr="Obsah obrázku snímek obrazovky, čtverec, číslo, Obdélník&#10;&#10;Obsah vygenerovaný umělou inteligencí může být nesprávný.">
              <a:extLst>
                <a:ext uri="{FF2B5EF4-FFF2-40B4-BE49-F238E27FC236}">
                  <a16:creationId xmlns:a16="http://schemas.microsoft.com/office/drawing/2014/main" id="{7837E1B8-E36C-1CB1-C2DB-3DBDDF1B0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9107" y="4227361"/>
              <a:ext cx="1573757" cy="1569753"/>
            </a:xfrm>
            <a:prstGeom prst="rect">
              <a:avLst/>
            </a:prstGeom>
          </p:spPr>
        </p:pic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F14A409F-4D21-7C0A-818D-51FAA63C6B2D}"/>
                </a:ext>
              </a:extLst>
            </p:cNvPr>
            <p:cNvSpPr txBox="1"/>
            <p:nvPr/>
          </p:nvSpPr>
          <p:spPr>
            <a:xfrm>
              <a:off x="7199040" y="4234705"/>
              <a:ext cx="7647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600" b="1" u="sng" dirty="0"/>
                <a:t>E) </a:t>
              </a:r>
            </a:p>
          </p:txBody>
        </p:sp>
      </p:grpSp>
      <p:grpSp>
        <p:nvGrpSpPr>
          <p:cNvPr id="6" name="Skupina 5">
            <a:extLst>
              <a:ext uri="{FF2B5EF4-FFF2-40B4-BE49-F238E27FC236}">
                <a16:creationId xmlns:a16="http://schemas.microsoft.com/office/drawing/2014/main" id="{A9B1E5CF-955A-69BA-E6E3-DFC3BD78A44F}"/>
              </a:ext>
            </a:extLst>
          </p:cNvPr>
          <p:cNvGrpSpPr/>
          <p:nvPr/>
        </p:nvGrpSpPr>
        <p:grpSpPr>
          <a:xfrm>
            <a:off x="4597636" y="4566607"/>
            <a:ext cx="3466673" cy="1200329"/>
            <a:chOff x="4597635" y="4566607"/>
            <a:chExt cx="2988422" cy="1200329"/>
          </a:xfrm>
        </p:grpSpPr>
        <p:sp>
          <p:nvSpPr>
            <p:cNvPr id="4" name="TextovéPole 3">
              <a:extLst>
                <a:ext uri="{FF2B5EF4-FFF2-40B4-BE49-F238E27FC236}">
                  <a16:creationId xmlns:a16="http://schemas.microsoft.com/office/drawing/2014/main" id="{50FB46A3-02AE-7082-C2EB-B9E7B797C8D3}"/>
                </a:ext>
              </a:extLst>
            </p:cNvPr>
            <p:cNvSpPr txBox="1"/>
            <p:nvPr/>
          </p:nvSpPr>
          <p:spPr>
            <a:xfrm>
              <a:off x="4597635" y="4566607"/>
              <a:ext cx="76470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600" b="1" u="sng" dirty="0"/>
                <a:t>D) </a:t>
              </a:r>
            </a:p>
          </p:txBody>
        </p:sp>
        <p:sp>
          <p:nvSpPr>
            <p:cNvPr id="5" name="TextovéPole 4">
              <a:extLst>
                <a:ext uri="{FF2B5EF4-FFF2-40B4-BE49-F238E27FC236}">
                  <a16:creationId xmlns:a16="http://schemas.microsoft.com/office/drawing/2014/main" id="{1B7C6319-BCBA-F2B8-B1C7-2C1AB4ACA9DC}"/>
                </a:ext>
              </a:extLst>
            </p:cNvPr>
            <p:cNvSpPr txBox="1"/>
            <p:nvPr/>
          </p:nvSpPr>
          <p:spPr>
            <a:xfrm>
              <a:off x="5066128" y="4566607"/>
              <a:ext cx="25199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dirty="0"/>
                <a:t>Všechny výsledky </a:t>
              </a:r>
            </a:p>
            <a:p>
              <a:r>
                <a:rPr lang="cs-CZ" sz="2400" dirty="0"/>
                <a:t>B, C, E, G jsou stejně pravděpodobné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64514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7A3089-040F-9896-7D16-AC95BECFF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44424"/>
          </a:xfrm>
        </p:spPr>
        <p:txBody>
          <a:bodyPr>
            <a:normAutofit/>
          </a:bodyPr>
          <a:lstStyle/>
          <a:p>
            <a:r>
              <a:rPr lang="cs-CZ" sz="3100" dirty="0"/>
              <a:t>Provedli jsme </a:t>
            </a:r>
            <a:r>
              <a:rPr lang="cs-CZ" sz="3100" b="1" dirty="0"/>
              <a:t>jedno měření polohy lodě</a:t>
            </a:r>
            <a:r>
              <a:rPr lang="cs-CZ" sz="3100" dirty="0"/>
              <a:t>. </a:t>
            </a:r>
            <a:r>
              <a:rPr lang="cs-CZ" sz="3100"/>
              <a:t>Jakou informaci jsme tím získali o jejím </a:t>
            </a:r>
            <a:r>
              <a:rPr lang="cs-CZ" sz="3100" b="1"/>
              <a:t>původním superponovaném stavu</a:t>
            </a:r>
            <a:r>
              <a:rPr lang="cs-CZ" sz="3100"/>
              <a:t>?</a:t>
            </a:r>
            <a:endParaRPr lang="cs-CZ" sz="3100" dirty="0"/>
          </a:p>
        </p:txBody>
      </p:sp>
    </p:spTree>
    <p:extLst>
      <p:ext uri="{BB962C8B-B14F-4D97-AF65-F5344CB8AC3E}">
        <p14:creationId xmlns:p14="http://schemas.microsoft.com/office/powerpoint/2010/main" val="6843372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56632-7671-8632-BF7D-5EFD900FD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AB6A98-1476-A611-F866-D134FC4E4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44424"/>
          </a:xfrm>
        </p:spPr>
        <p:txBody>
          <a:bodyPr>
            <a:normAutofit/>
          </a:bodyPr>
          <a:lstStyle/>
          <a:p>
            <a:r>
              <a:rPr lang="cs-CZ" sz="3100" dirty="0"/>
              <a:t>Kolik měření bychom museli provést, abychom přesně určili </a:t>
            </a:r>
            <a:r>
              <a:rPr lang="cs-CZ" sz="3100" b="1" dirty="0"/>
              <a:t>původní superponovaný stav</a:t>
            </a:r>
            <a:r>
              <a:rPr lang="cs-CZ" sz="3100" dirty="0"/>
              <a:t> kvantové lodě?</a:t>
            </a:r>
          </a:p>
        </p:txBody>
      </p:sp>
    </p:spTree>
    <p:extLst>
      <p:ext uri="{BB962C8B-B14F-4D97-AF65-F5344CB8AC3E}">
        <p14:creationId xmlns:p14="http://schemas.microsoft.com/office/powerpoint/2010/main" val="36097478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>
            <a:extLst>
              <a:ext uri="{FF2B5EF4-FFF2-40B4-BE49-F238E27FC236}">
                <a16:creationId xmlns:a16="http://schemas.microsoft.com/office/drawing/2014/main" id="{67B4F6B6-866F-2AE6-AB90-25F23ED7E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cs-CZ" sz="3100" dirty="0"/>
              <a:t>Změřili jsme polohu kvantové lodě a </a:t>
            </a:r>
            <a:r>
              <a:rPr lang="cs-CZ" sz="3100" b="1" dirty="0"/>
              <a:t>naměřili jsme výsledek C</a:t>
            </a:r>
            <a:r>
              <a:rPr lang="cs-CZ" sz="3100" dirty="0"/>
              <a:t>. Na této lodi (která je nyní ve stavu C) </a:t>
            </a:r>
            <a:r>
              <a:rPr lang="cs-CZ" sz="3100" b="1" dirty="0"/>
              <a:t>měření polohy ještě jednou zopakujeme</a:t>
            </a:r>
            <a:r>
              <a:rPr lang="cs-CZ" sz="3100" dirty="0"/>
              <a:t>. Jaké jsou možné výsledky měření?</a:t>
            </a:r>
          </a:p>
        </p:txBody>
      </p:sp>
      <p:grpSp>
        <p:nvGrpSpPr>
          <p:cNvPr id="30" name="Skupina 29">
            <a:extLst>
              <a:ext uri="{FF2B5EF4-FFF2-40B4-BE49-F238E27FC236}">
                <a16:creationId xmlns:a16="http://schemas.microsoft.com/office/drawing/2014/main" id="{A9B3684F-F051-8A85-3362-CB1AE725FCEF}"/>
              </a:ext>
            </a:extLst>
          </p:cNvPr>
          <p:cNvGrpSpPr/>
          <p:nvPr/>
        </p:nvGrpSpPr>
        <p:grpSpPr>
          <a:xfrm>
            <a:off x="5430089" y="2202698"/>
            <a:ext cx="6212807" cy="3503480"/>
            <a:chOff x="4583013" y="2275867"/>
            <a:chExt cx="7059884" cy="3872507"/>
          </a:xfrm>
        </p:grpSpPr>
        <p:grpSp>
          <p:nvGrpSpPr>
            <p:cNvPr id="31" name="Skupina 30">
              <a:extLst>
                <a:ext uri="{FF2B5EF4-FFF2-40B4-BE49-F238E27FC236}">
                  <a16:creationId xmlns:a16="http://schemas.microsoft.com/office/drawing/2014/main" id="{C0E221F0-9987-5FD4-BA15-BD88829FC342}"/>
                </a:ext>
              </a:extLst>
            </p:cNvPr>
            <p:cNvGrpSpPr/>
            <p:nvPr/>
          </p:nvGrpSpPr>
          <p:grpSpPr>
            <a:xfrm>
              <a:off x="4597635" y="2275867"/>
              <a:ext cx="7045262" cy="1614116"/>
              <a:chOff x="4628171" y="2031052"/>
              <a:chExt cx="7045262" cy="1614116"/>
            </a:xfrm>
          </p:grpSpPr>
          <p:grpSp>
            <p:nvGrpSpPr>
              <p:cNvPr id="42" name="Skupina 41">
                <a:extLst>
                  <a:ext uri="{FF2B5EF4-FFF2-40B4-BE49-F238E27FC236}">
                    <a16:creationId xmlns:a16="http://schemas.microsoft.com/office/drawing/2014/main" id="{27382B5F-77CA-FBBA-9E0A-94B5C86D37C8}"/>
                  </a:ext>
                </a:extLst>
              </p:cNvPr>
              <p:cNvGrpSpPr/>
              <p:nvPr/>
            </p:nvGrpSpPr>
            <p:grpSpPr>
              <a:xfrm>
                <a:off x="4628171" y="2051388"/>
                <a:ext cx="2118400" cy="1581767"/>
                <a:chOff x="4895631" y="2033054"/>
                <a:chExt cx="2118400" cy="1581767"/>
              </a:xfrm>
            </p:grpSpPr>
            <p:pic>
              <p:nvPicPr>
                <p:cNvPr id="49" name="Obrázek 48" descr="Obsah obrázku snímek obrazovky, čtverec, Obdélník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4E4EBE6C-7999-FAA4-E046-67ACDE5545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456291" y="2033054"/>
                  <a:ext cx="1557740" cy="1581767"/>
                </a:xfrm>
                <a:prstGeom prst="rect">
                  <a:avLst/>
                </a:prstGeom>
              </p:spPr>
            </p:pic>
            <p:sp>
              <p:nvSpPr>
                <p:cNvPr id="50" name="TextovéPole 49">
                  <a:extLst>
                    <a:ext uri="{FF2B5EF4-FFF2-40B4-BE49-F238E27FC236}">
                      <a16:creationId xmlns:a16="http://schemas.microsoft.com/office/drawing/2014/main" id="{43024304-6F56-CED5-534D-1B50C7CD911C}"/>
                    </a:ext>
                  </a:extLst>
                </p:cNvPr>
                <p:cNvSpPr txBox="1"/>
                <p:nvPr/>
              </p:nvSpPr>
              <p:spPr>
                <a:xfrm>
                  <a:off x="4895631" y="2033054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514350" indent="-514350">
                    <a:buAutoNum type="alphaUcParenR"/>
                  </a:pPr>
                  <a:r>
                    <a:rPr lang="cs-CZ" sz="2600" b="1" dirty="0"/>
                    <a:t> </a:t>
                  </a:r>
                  <a:endParaRPr lang="cs-CZ" sz="2600" dirty="0"/>
                </a:p>
              </p:txBody>
            </p:sp>
          </p:grpSp>
          <p:grpSp>
            <p:nvGrpSpPr>
              <p:cNvPr id="43" name="Skupina 42">
                <a:extLst>
                  <a:ext uri="{FF2B5EF4-FFF2-40B4-BE49-F238E27FC236}">
                    <a16:creationId xmlns:a16="http://schemas.microsoft.com/office/drawing/2014/main" id="{E4D3CF92-A34F-4294-859D-19826909C02F}"/>
                  </a:ext>
                </a:extLst>
              </p:cNvPr>
              <p:cNvGrpSpPr/>
              <p:nvPr/>
            </p:nvGrpSpPr>
            <p:grpSpPr>
              <a:xfrm>
                <a:off x="7072590" y="2051388"/>
                <a:ext cx="2129101" cy="1593780"/>
                <a:chOff x="7230840" y="2021041"/>
                <a:chExt cx="2129101" cy="1593780"/>
              </a:xfrm>
            </p:grpSpPr>
            <p:pic>
              <p:nvPicPr>
                <p:cNvPr id="47" name="Obrázek 46" descr="Obsah obrázku snímek obrazovky, čtverec, číslo, Obdélník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4EC565C5-B8D7-0D98-BC00-979E11DEB9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90188" y="2021041"/>
                  <a:ext cx="1569753" cy="1593780"/>
                </a:xfrm>
                <a:prstGeom prst="rect">
                  <a:avLst/>
                </a:prstGeom>
              </p:spPr>
            </p:pic>
            <p:sp>
              <p:nvSpPr>
                <p:cNvPr id="48" name="TextovéPole 47">
                  <a:extLst>
                    <a:ext uri="{FF2B5EF4-FFF2-40B4-BE49-F238E27FC236}">
                      <a16:creationId xmlns:a16="http://schemas.microsoft.com/office/drawing/2014/main" id="{7D72C945-562C-D8C2-6B63-983C461EFA8E}"/>
                    </a:ext>
                  </a:extLst>
                </p:cNvPr>
                <p:cNvSpPr txBox="1"/>
                <p:nvPr/>
              </p:nvSpPr>
              <p:spPr>
                <a:xfrm>
                  <a:off x="7230840" y="2033054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2600" b="1" dirty="0"/>
                    <a:t>B)  </a:t>
                  </a:r>
                  <a:endParaRPr lang="cs-CZ" sz="2600" dirty="0"/>
                </a:p>
              </p:txBody>
            </p:sp>
          </p:grpSp>
          <p:grpSp>
            <p:nvGrpSpPr>
              <p:cNvPr id="44" name="Skupina 43">
                <a:extLst>
                  <a:ext uri="{FF2B5EF4-FFF2-40B4-BE49-F238E27FC236}">
                    <a16:creationId xmlns:a16="http://schemas.microsoft.com/office/drawing/2014/main" id="{68042486-9E5D-1A44-5241-245257172C2E}"/>
                  </a:ext>
                </a:extLst>
              </p:cNvPr>
              <p:cNvGrpSpPr/>
              <p:nvPr/>
            </p:nvGrpSpPr>
            <p:grpSpPr>
              <a:xfrm>
                <a:off x="9508860" y="2031052"/>
                <a:ext cx="2164573" cy="1585771"/>
                <a:chOff x="9662049" y="1997525"/>
                <a:chExt cx="2164573" cy="1585771"/>
              </a:xfrm>
            </p:grpSpPr>
            <p:pic>
              <p:nvPicPr>
                <p:cNvPr id="45" name="Obrázek 44" descr="Obsah obrázku snímek obrazovky, čtverec, číslo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974C0B32-3C45-2AFA-4702-B2154EE036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228838" y="1997525"/>
                  <a:ext cx="1597784" cy="1585771"/>
                </a:xfrm>
                <a:prstGeom prst="rect">
                  <a:avLst/>
                </a:prstGeom>
              </p:spPr>
            </p:pic>
            <p:sp>
              <p:nvSpPr>
                <p:cNvPr id="46" name="TextovéPole 45">
                  <a:extLst>
                    <a:ext uri="{FF2B5EF4-FFF2-40B4-BE49-F238E27FC236}">
                      <a16:creationId xmlns:a16="http://schemas.microsoft.com/office/drawing/2014/main" id="{64E07CB0-DEFB-F847-049C-6D7788007DFD}"/>
                    </a:ext>
                  </a:extLst>
                </p:cNvPr>
                <p:cNvSpPr txBox="1"/>
                <p:nvPr/>
              </p:nvSpPr>
              <p:spPr>
                <a:xfrm>
                  <a:off x="9662049" y="2021041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2600" b="1" dirty="0"/>
                    <a:t>C) </a:t>
                  </a:r>
                </a:p>
              </p:txBody>
            </p:sp>
          </p:grpSp>
        </p:grpSp>
        <p:grpSp>
          <p:nvGrpSpPr>
            <p:cNvPr id="32" name="Skupina 31">
              <a:extLst>
                <a:ext uri="{FF2B5EF4-FFF2-40B4-BE49-F238E27FC236}">
                  <a16:creationId xmlns:a16="http://schemas.microsoft.com/office/drawing/2014/main" id="{3AD0A59D-7CC8-FC43-48C5-08B258356853}"/>
                </a:ext>
              </a:extLst>
            </p:cNvPr>
            <p:cNvGrpSpPr/>
            <p:nvPr/>
          </p:nvGrpSpPr>
          <p:grpSpPr>
            <a:xfrm>
              <a:off x="4583013" y="4530447"/>
              <a:ext cx="7059884" cy="1617927"/>
              <a:chOff x="4613549" y="4191200"/>
              <a:chExt cx="7059884" cy="1617927"/>
            </a:xfrm>
          </p:grpSpPr>
          <p:grpSp>
            <p:nvGrpSpPr>
              <p:cNvPr id="33" name="Skupina 32">
                <a:extLst>
                  <a:ext uri="{FF2B5EF4-FFF2-40B4-BE49-F238E27FC236}">
                    <a16:creationId xmlns:a16="http://schemas.microsoft.com/office/drawing/2014/main" id="{60225847-5CBD-ED28-CAE2-93B1AD2E7D22}"/>
                  </a:ext>
                </a:extLst>
              </p:cNvPr>
              <p:cNvGrpSpPr/>
              <p:nvPr/>
            </p:nvGrpSpPr>
            <p:grpSpPr>
              <a:xfrm>
                <a:off x="4613549" y="4191200"/>
                <a:ext cx="2151042" cy="1581767"/>
                <a:chOff x="4613549" y="4191200"/>
                <a:chExt cx="2151042" cy="1581767"/>
              </a:xfrm>
            </p:grpSpPr>
            <p:pic>
              <p:nvPicPr>
                <p:cNvPr id="40" name="Obrázek 39" descr="Obsah obrázku snímek obrazovky, čtverec, Obdélník, číslo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BE83A3ED-47EA-6750-BBB7-948F144E83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70811" y="4191200"/>
                  <a:ext cx="1593780" cy="1581767"/>
                </a:xfrm>
                <a:prstGeom prst="rect">
                  <a:avLst/>
                </a:prstGeom>
              </p:spPr>
            </p:pic>
            <p:sp>
              <p:nvSpPr>
                <p:cNvPr id="41" name="TextovéPole 40">
                  <a:extLst>
                    <a:ext uri="{FF2B5EF4-FFF2-40B4-BE49-F238E27FC236}">
                      <a16:creationId xmlns:a16="http://schemas.microsoft.com/office/drawing/2014/main" id="{26AFEFE6-304A-6129-BAF8-275F5DEEE2FE}"/>
                    </a:ext>
                  </a:extLst>
                </p:cNvPr>
                <p:cNvSpPr txBox="1"/>
                <p:nvPr/>
              </p:nvSpPr>
              <p:spPr>
                <a:xfrm>
                  <a:off x="4613549" y="4191200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2600" b="1" dirty="0"/>
                    <a:t>D)  </a:t>
                  </a:r>
                  <a:endParaRPr lang="cs-CZ" sz="2600" dirty="0"/>
                </a:p>
              </p:txBody>
            </p:sp>
          </p:grpSp>
          <p:grpSp>
            <p:nvGrpSpPr>
              <p:cNvPr id="34" name="Skupina 33">
                <a:extLst>
                  <a:ext uri="{FF2B5EF4-FFF2-40B4-BE49-F238E27FC236}">
                    <a16:creationId xmlns:a16="http://schemas.microsoft.com/office/drawing/2014/main" id="{54C8EF08-808B-C20C-6FF4-6269F7AE23E7}"/>
                  </a:ext>
                </a:extLst>
              </p:cNvPr>
              <p:cNvGrpSpPr/>
              <p:nvPr/>
            </p:nvGrpSpPr>
            <p:grpSpPr>
              <a:xfrm>
                <a:off x="9508860" y="4227361"/>
                <a:ext cx="2164573" cy="1581766"/>
                <a:chOff x="9508860" y="4227361"/>
                <a:chExt cx="2164573" cy="1581766"/>
              </a:xfrm>
            </p:grpSpPr>
            <p:pic>
              <p:nvPicPr>
                <p:cNvPr id="38" name="Obrázek 37" descr="Obsah obrázku čtverec, snímek obrazovky, Obdélník, číslo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FEB9FD55-8F92-508D-CC11-AA5B512053A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103680" y="4227361"/>
                  <a:ext cx="1569753" cy="1581766"/>
                </a:xfrm>
                <a:prstGeom prst="rect">
                  <a:avLst/>
                </a:prstGeom>
              </p:spPr>
            </p:pic>
            <p:sp>
              <p:nvSpPr>
                <p:cNvPr id="39" name="TextovéPole 38">
                  <a:extLst>
                    <a:ext uri="{FF2B5EF4-FFF2-40B4-BE49-F238E27FC236}">
                      <a16:creationId xmlns:a16="http://schemas.microsoft.com/office/drawing/2014/main" id="{1505255E-3951-409E-E0C3-8B2A2EF7636F}"/>
                    </a:ext>
                  </a:extLst>
                </p:cNvPr>
                <p:cNvSpPr txBox="1"/>
                <p:nvPr/>
              </p:nvSpPr>
              <p:spPr>
                <a:xfrm>
                  <a:off x="9508860" y="4234705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2600" b="1" dirty="0"/>
                    <a:t>F) </a:t>
                  </a:r>
                  <a:endParaRPr lang="cs-CZ" sz="2600" dirty="0"/>
                </a:p>
              </p:txBody>
            </p:sp>
          </p:grpSp>
          <p:grpSp>
            <p:nvGrpSpPr>
              <p:cNvPr id="35" name="Skupina 34">
                <a:extLst>
                  <a:ext uri="{FF2B5EF4-FFF2-40B4-BE49-F238E27FC236}">
                    <a16:creationId xmlns:a16="http://schemas.microsoft.com/office/drawing/2014/main" id="{8C72376D-FA16-655C-58A1-2378FA90BF9D}"/>
                  </a:ext>
                </a:extLst>
              </p:cNvPr>
              <p:cNvGrpSpPr/>
              <p:nvPr/>
            </p:nvGrpSpPr>
            <p:grpSpPr>
              <a:xfrm>
                <a:off x="7131871" y="4227361"/>
                <a:ext cx="2073824" cy="1569753"/>
                <a:chOff x="7199040" y="4227361"/>
                <a:chExt cx="2073824" cy="1569753"/>
              </a:xfrm>
            </p:grpSpPr>
            <p:pic>
              <p:nvPicPr>
                <p:cNvPr id="36" name="Obrázek 35" descr="Obsah obrázku snímek obrazovky, čtverec, číslo, Obdélník&#10;&#10;Obsah vygenerovaný umělou inteligencí může být nesprávný.">
                  <a:extLst>
                    <a:ext uri="{FF2B5EF4-FFF2-40B4-BE49-F238E27FC236}">
                      <a16:creationId xmlns:a16="http://schemas.microsoft.com/office/drawing/2014/main" id="{871D0E8F-9523-9627-635D-102F69637C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99107" y="4227361"/>
                  <a:ext cx="1573757" cy="1569753"/>
                </a:xfrm>
                <a:prstGeom prst="rect">
                  <a:avLst/>
                </a:prstGeom>
              </p:spPr>
            </p:pic>
            <p:sp>
              <p:nvSpPr>
                <p:cNvPr id="37" name="TextovéPole 36">
                  <a:extLst>
                    <a:ext uri="{FF2B5EF4-FFF2-40B4-BE49-F238E27FC236}">
                      <a16:creationId xmlns:a16="http://schemas.microsoft.com/office/drawing/2014/main" id="{AC83B8B1-48C2-6F15-FCCB-C60BB9E71039}"/>
                    </a:ext>
                  </a:extLst>
                </p:cNvPr>
                <p:cNvSpPr txBox="1"/>
                <p:nvPr/>
              </p:nvSpPr>
              <p:spPr>
                <a:xfrm>
                  <a:off x="7199040" y="4234705"/>
                  <a:ext cx="764701" cy="4924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cs-CZ" sz="2600" b="1" dirty="0"/>
                    <a:t>E) </a:t>
                  </a:r>
                </a:p>
              </p:txBody>
            </p:sp>
          </p:grpSp>
        </p:grpSp>
      </p:grpSp>
      <p:grpSp>
        <p:nvGrpSpPr>
          <p:cNvPr id="55" name="Skupina 54">
            <a:extLst>
              <a:ext uri="{FF2B5EF4-FFF2-40B4-BE49-F238E27FC236}">
                <a16:creationId xmlns:a16="http://schemas.microsoft.com/office/drawing/2014/main" id="{5AF1F1DB-D3E6-94A3-8C21-4072585118B9}"/>
              </a:ext>
            </a:extLst>
          </p:cNvPr>
          <p:cNvGrpSpPr/>
          <p:nvPr/>
        </p:nvGrpSpPr>
        <p:grpSpPr>
          <a:xfrm>
            <a:off x="673051" y="2320464"/>
            <a:ext cx="4429891" cy="3319346"/>
            <a:chOff x="784259" y="2290951"/>
            <a:chExt cx="4172473" cy="3144136"/>
          </a:xfrm>
        </p:grpSpPr>
        <p:pic>
          <p:nvPicPr>
            <p:cNvPr id="4" name="Obrázek 3" descr="Obsah obrázku snímek obrazovky, čtverec, Obdélník, číslo&#10;&#10;Obsah vygenerovaný umělou inteligencí může být nesprávný.">
              <a:extLst>
                <a:ext uri="{FF2B5EF4-FFF2-40B4-BE49-F238E27FC236}">
                  <a16:creationId xmlns:a16="http://schemas.microsoft.com/office/drawing/2014/main" id="{855EECF4-DFA6-6A33-2B5B-340304840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668" y="3068752"/>
              <a:ext cx="1784583" cy="1787212"/>
            </a:xfrm>
            <a:prstGeom prst="rect">
              <a:avLst/>
            </a:prstGeom>
          </p:spPr>
        </p:pic>
        <p:pic>
          <p:nvPicPr>
            <p:cNvPr id="6" name="Obrázek 5" descr="Obsah obrázku snímek obrazovky, čtverec, číslo&#10;&#10;Obsah vygenerovaný umělou inteligencí může být nesprávný.">
              <a:extLst>
                <a:ext uri="{FF2B5EF4-FFF2-40B4-BE49-F238E27FC236}">
                  <a16:creationId xmlns:a16="http://schemas.microsoft.com/office/drawing/2014/main" id="{702DE3EB-AC03-70F3-40EC-6F05A59B9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6085" y="3068752"/>
              <a:ext cx="1800750" cy="1787211"/>
            </a:xfrm>
            <a:prstGeom prst="rect">
              <a:avLst/>
            </a:prstGeom>
          </p:spPr>
        </p:pic>
        <p:sp>
          <p:nvSpPr>
            <p:cNvPr id="51" name="TextovéPole 50">
              <a:extLst>
                <a:ext uri="{FF2B5EF4-FFF2-40B4-BE49-F238E27FC236}">
                  <a16:creationId xmlns:a16="http://schemas.microsoft.com/office/drawing/2014/main" id="{261D0A4E-F8AD-E609-02E2-4291CBA7F9D3}"/>
                </a:ext>
              </a:extLst>
            </p:cNvPr>
            <p:cNvSpPr txBox="1"/>
            <p:nvPr/>
          </p:nvSpPr>
          <p:spPr>
            <a:xfrm>
              <a:off x="784259" y="2562002"/>
              <a:ext cx="1800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2000" dirty="0"/>
                <a:t>počáteční stav</a:t>
              </a:r>
            </a:p>
          </p:txBody>
        </p:sp>
        <p:sp>
          <p:nvSpPr>
            <p:cNvPr id="52" name="TextovéPole 51">
              <a:extLst>
                <a:ext uri="{FF2B5EF4-FFF2-40B4-BE49-F238E27FC236}">
                  <a16:creationId xmlns:a16="http://schemas.microsoft.com/office/drawing/2014/main" id="{6082904A-C72F-67BF-5DB7-1C95004B0762}"/>
                </a:ext>
              </a:extLst>
            </p:cNvPr>
            <p:cNvSpPr txBox="1"/>
            <p:nvPr/>
          </p:nvSpPr>
          <p:spPr>
            <a:xfrm>
              <a:off x="3100583" y="2290951"/>
              <a:ext cx="18561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2000" dirty="0"/>
                <a:t>stav po prvním </a:t>
              </a:r>
            </a:p>
            <a:p>
              <a:r>
                <a:rPr lang="cs-CZ" sz="2000" dirty="0"/>
                <a:t>měření polohy</a:t>
              </a:r>
            </a:p>
          </p:txBody>
        </p:sp>
        <p:sp>
          <p:nvSpPr>
            <p:cNvPr id="53" name="TextovéPole 52">
              <a:extLst>
                <a:ext uri="{FF2B5EF4-FFF2-40B4-BE49-F238E27FC236}">
                  <a16:creationId xmlns:a16="http://schemas.microsoft.com/office/drawing/2014/main" id="{4201C6AD-652B-4F72-9496-E28D0F55742F}"/>
                </a:ext>
              </a:extLst>
            </p:cNvPr>
            <p:cNvSpPr txBox="1"/>
            <p:nvPr/>
          </p:nvSpPr>
          <p:spPr>
            <a:xfrm>
              <a:off x="1936194" y="5034977"/>
              <a:ext cx="18569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2000" b="1" dirty="0">
                  <a:solidFill>
                    <a:srgbClr val="F79109"/>
                  </a:solidFill>
                </a:rPr>
                <a:t>měření polohy</a:t>
              </a:r>
            </a:p>
          </p:txBody>
        </p:sp>
        <p:sp>
          <p:nvSpPr>
            <p:cNvPr id="54" name="Šipka: doprava 53">
              <a:extLst>
                <a:ext uri="{FF2B5EF4-FFF2-40B4-BE49-F238E27FC236}">
                  <a16:creationId xmlns:a16="http://schemas.microsoft.com/office/drawing/2014/main" id="{5AB6A235-0DF3-87FD-6110-C75ACF15307D}"/>
                </a:ext>
              </a:extLst>
            </p:cNvPr>
            <p:cNvSpPr/>
            <p:nvPr/>
          </p:nvSpPr>
          <p:spPr>
            <a:xfrm>
              <a:off x="2643224" y="3763553"/>
              <a:ext cx="442861" cy="400110"/>
            </a:xfrm>
            <a:prstGeom prst="rightArrow">
              <a:avLst/>
            </a:prstGeom>
            <a:solidFill>
              <a:srgbClr val="F79109"/>
            </a:solidFill>
            <a:ln>
              <a:solidFill>
                <a:srgbClr val="F7910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34407442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3C22D48-530A-45CE-EB23-359C93FAF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Znova dvojštěrbinový experiment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>
                <a:extLst>
                  <a:ext uri="{FF2B5EF4-FFF2-40B4-BE49-F238E27FC236}">
                    <a16:creationId xmlns:a16="http://schemas.microsoft.com/office/drawing/2014/main" id="{3BA778DC-5AF5-8954-A0A4-E4701C8A9344}"/>
                  </a:ext>
                </a:extLst>
              </p:cNvPr>
              <p:cNvSpPr txBox="1"/>
              <p:nvPr/>
            </p:nvSpPr>
            <p:spPr>
              <a:xfrm>
                <a:off x="720250" y="2487846"/>
                <a:ext cx="701121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cs-CZ" sz="2400" i="1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2400" i="1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  <m:r>
                            <a:rPr lang="cs-CZ" sz="2400" b="1" i="0" kern="100" baseline="300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2400" b="0" i="0" kern="100" baseline="300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pro</m:t>
                          </m:r>
                          <m: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š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el</m:t>
                          </m:r>
                          <m: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š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t</m:t>
                          </m:r>
                          <m: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ě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rbinou</m:t>
                          </m:r>
                          <m: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A</m:t>
                          </m:r>
                          <m:r>
                            <a:rPr lang="cs-CZ" sz="2400" i="1" kern="10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d>
                      <m:r>
                        <a:rPr lang="cs-CZ" sz="2400" b="0" i="1" kern="100" smtClean="0">
                          <a:solidFill>
                            <a:srgbClr val="C00000"/>
                          </a:solidFill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begChr m:val="|"/>
                          <m:endChr m:val="⟩"/>
                          <m:ctrlPr>
                            <a:rPr lang="cs-CZ" sz="2400" i="1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  <m:r>
                            <a:rPr lang="cs-CZ" sz="2400" b="1" kern="100" baseline="300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pro</m:t>
                          </m:r>
                          <m: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š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el</m:t>
                          </m:r>
                          <m: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š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t</m:t>
                          </m:r>
                          <m: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ě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rbinou</m:t>
                          </m:r>
                          <m: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cs-CZ" sz="2400" i="1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cs-CZ" sz="2400" kern="100" dirty="0">
                  <a:solidFill>
                    <a:srgbClr val="C00000"/>
                  </a:solidFill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endParaRPr lang="cs-CZ" sz="2400" kern="100" dirty="0">
                  <a:solidFill>
                    <a:srgbClr val="C00000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ovéPole 4">
                <a:extLst>
                  <a:ext uri="{FF2B5EF4-FFF2-40B4-BE49-F238E27FC236}">
                    <a16:creationId xmlns:a16="http://schemas.microsoft.com/office/drawing/2014/main" id="{3BA778DC-5AF5-8954-A0A4-E4701C8A93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250" y="2487846"/>
                <a:ext cx="7011215" cy="83099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ovéPole 8">
            <a:extLst>
              <a:ext uri="{FF2B5EF4-FFF2-40B4-BE49-F238E27FC236}">
                <a16:creationId xmlns:a16="http://schemas.microsoft.com/office/drawing/2014/main" id="{BF90540D-97B9-77B0-6CD5-48D6759C51F6}"/>
              </a:ext>
            </a:extLst>
          </p:cNvPr>
          <p:cNvSpPr txBox="1"/>
          <p:nvPr/>
        </p:nvSpPr>
        <p:spPr>
          <a:xfrm>
            <a:off x="838199" y="1776710"/>
            <a:ext cx="4446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/>
              <a:t>superpozice dvou stavů („vln“)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C490EBE9-38D1-8786-30EA-C7EC3A1CED37}"/>
              </a:ext>
            </a:extLst>
          </p:cNvPr>
          <p:cNvSpPr txBox="1"/>
          <p:nvPr/>
        </p:nvSpPr>
        <p:spPr>
          <a:xfrm>
            <a:off x="8332835" y="1739724"/>
            <a:ext cx="3439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/>
              <a:t>interference na stínítku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34E11A2-0EAE-1507-23FF-7D8683A3AC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89" y="2266821"/>
            <a:ext cx="2863911" cy="147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501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234384FE-758C-721A-B702-4446B55448A4}"/>
              </a:ext>
            </a:extLst>
          </p:cNvPr>
          <p:cNvSpPr txBox="1"/>
          <p:nvPr/>
        </p:nvSpPr>
        <p:spPr>
          <a:xfrm>
            <a:off x="4850946" y="2392474"/>
            <a:ext cx="6921910" cy="283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r" fontAlgn="base">
              <a:spcBef>
                <a:spcPts val="200"/>
              </a:spcBef>
              <a:buNone/>
            </a:pP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The „paradox“ is only a </a:t>
            </a:r>
            <a:r>
              <a:rPr lang="en-US" sz="24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conflict between reality  </a:t>
            </a:r>
          </a:p>
          <a:p>
            <a:pPr algn="r" fontAlgn="base">
              <a:spcBef>
                <a:spcPts val="200"/>
              </a:spcBef>
              <a:buNone/>
            </a:pP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and your feeling of </a:t>
            </a:r>
            <a:r>
              <a:rPr lang="en-US" sz="24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what reality „ought to be“</a:t>
            </a: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. </a:t>
            </a:r>
          </a:p>
          <a:p>
            <a:pPr algn="r" fontAlgn="base">
              <a:spcBef>
                <a:spcPts val="200"/>
              </a:spcBef>
              <a:buNone/>
            </a:pPr>
            <a:endParaRPr lang="cs-CZ" sz="2400" i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r" fontAlgn="base">
              <a:spcBef>
                <a:spcPts val="200"/>
              </a:spcBef>
              <a:buNone/>
            </a:pPr>
            <a:endParaRPr lang="cs-CZ" sz="2400" i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r" fontAlgn="base">
              <a:spcBef>
                <a:spcPts val="200"/>
              </a:spcBef>
              <a:buNone/>
            </a:pP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Richard Feynman  </a:t>
            </a:r>
          </a:p>
          <a:p>
            <a:pPr algn="r" fontAlgn="base">
              <a:spcBef>
                <a:spcPts val="200"/>
              </a:spcBef>
              <a:spcAft>
                <a:spcPts val="800"/>
              </a:spcAft>
              <a:buNone/>
            </a:pP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 </a:t>
            </a:r>
          </a:p>
        </p:txBody>
      </p:sp>
      <p:pic>
        <p:nvPicPr>
          <p:cNvPr id="9" name="Obrázek 8" descr="Obsah obrázku Lidská tvář, osoba, portrét, oblečení&#10;&#10;Obsah vygenerovaný umělou inteligencí může být nesprávný.">
            <a:extLst>
              <a:ext uri="{FF2B5EF4-FFF2-40B4-BE49-F238E27FC236}">
                <a16:creationId xmlns:a16="http://schemas.microsoft.com/office/drawing/2014/main" id="{62EF8CE4-5FC7-ACC3-9FFB-49F5F80555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50946" cy="6858000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07AAB21C-2139-2750-BABC-4B2C3D406FD7}"/>
              </a:ext>
            </a:extLst>
          </p:cNvPr>
          <p:cNvSpPr txBox="1"/>
          <p:nvPr/>
        </p:nvSpPr>
        <p:spPr>
          <a:xfrm>
            <a:off x="1469400" y="6520543"/>
            <a:ext cx="3381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https://en.wikipedia.org/wiki/Richard_Feynman</a:t>
            </a:r>
            <a:endParaRPr lang="cs-CZ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4262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D93ED-317B-C812-1541-C77C17802C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CD2953-2A94-A43D-AF75-1CD05B2B6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Znova dvojštěrbinový experiment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>
                <a:extLst>
                  <a:ext uri="{FF2B5EF4-FFF2-40B4-BE49-F238E27FC236}">
                    <a16:creationId xmlns:a16="http://schemas.microsoft.com/office/drawing/2014/main" id="{42853091-CE47-C49F-830B-A800B3B05F39}"/>
                  </a:ext>
                </a:extLst>
              </p:cNvPr>
              <p:cNvSpPr txBox="1"/>
              <p:nvPr/>
            </p:nvSpPr>
            <p:spPr>
              <a:xfrm>
                <a:off x="720250" y="2487846"/>
                <a:ext cx="701121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cs-CZ" sz="2400" i="1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cs-CZ" sz="2400" i="1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  <m:r>
                            <a:rPr lang="cs-CZ" sz="2400" b="1" i="0" kern="100" baseline="300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2400" b="0" i="0" kern="100" baseline="300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pro</m:t>
                          </m:r>
                          <m: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š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el</m:t>
                          </m:r>
                          <m: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š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t</m:t>
                          </m:r>
                          <m: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ě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rbinou</m:t>
                          </m:r>
                          <m: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A</m:t>
                          </m:r>
                          <m:r>
                            <a:rPr lang="cs-CZ" sz="2400" i="1" kern="100">
                              <a:solidFill>
                                <a:srgbClr val="C00000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d>
                      <m:r>
                        <a:rPr lang="cs-CZ" sz="2400" b="0" i="1" kern="100" smtClean="0">
                          <a:solidFill>
                            <a:srgbClr val="C00000"/>
                          </a:solidFill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begChr m:val="|"/>
                          <m:endChr m:val="⟩"/>
                          <m:ctrlPr>
                            <a:rPr lang="cs-CZ" sz="2400" i="1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  <m:r>
                            <a:rPr lang="cs-CZ" sz="2400" b="1" kern="100" baseline="300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pro</m:t>
                          </m:r>
                          <m: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š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el</m:t>
                          </m:r>
                          <m: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š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t</m:t>
                          </m:r>
                          <m: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ě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rbinou</m:t>
                          </m:r>
                          <m: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cs-CZ" sz="2400" i="1" kern="10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cs-CZ" sz="2400" kern="100" dirty="0">
                  <a:solidFill>
                    <a:srgbClr val="C00000"/>
                  </a:solidFill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endParaRPr lang="cs-CZ" sz="2400" kern="100" dirty="0">
                  <a:solidFill>
                    <a:srgbClr val="C00000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ovéPole 4">
                <a:extLst>
                  <a:ext uri="{FF2B5EF4-FFF2-40B4-BE49-F238E27FC236}">
                    <a16:creationId xmlns:a16="http://schemas.microsoft.com/office/drawing/2014/main" id="{42853091-CE47-C49F-830B-A800B3B05F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250" y="2487846"/>
                <a:ext cx="7011215" cy="83099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>
                <a:extLst>
                  <a:ext uri="{FF2B5EF4-FFF2-40B4-BE49-F238E27FC236}">
                    <a16:creationId xmlns:a16="http://schemas.microsoft.com/office/drawing/2014/main" id="{9E3AA594-0EB9-8723-21F1-4314D05542CD}"/>
                  </a:ext>
                </a:extLst>
              </p:cNvPr>
              <p:cNvSpPr txBox="1"/>
              <p:nvPr/>
            </p:nvSpPr>
            <p:spPr>
              <a:xfrm>
                <a:off x="743518" y="4546748"/>
                <a:ext cx="339868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cs-CZ" sz="2400" i="1" kern="100" smtClean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  <m:r>
                            <a:rPr lang="cs-CZ" sz="2400" b="1" kern="100" baseline="3000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pro</m:t>
                          </m:r>
                          <m:r>
                            <a:rPr lang="cs-CZ" sz="2400" b="0" i="0" kern="100" smtClean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š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el</m:t>
                          </m:r>
                          <m:r>
                            <a:rPr lang="cs-CZ" sz="2400" b="0" i="0" kern="100" smtClean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š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t</m:t>
                          </m:r>
                          <m:r>
                            <a:rPr lang="cs-CZ" sz="2400" b="0" i="0" kern="100" smtClean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ě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rbinou</m:t>
                          </m:r>
                          <m:r>
                            <a:rPr lang="cs-CZ" sz="2400" kern="10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A</m:t>
                          </m:r>
                          <m:r>
                            <a:rPr lang="cs-CZ" sz="2400" i="1" kern="10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cs-CZ" sz="24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ovéPole 5">
                <a:extLst>
                  <a:ext uri="{FF2B5EF4-FFF2-40B4-BE49-F238E27FC236}">
                    <a16:creationId xmlns:a16="http://schemas.microsoft.com/office/drawing/2014/main" id="{9E3AA594-0EB9-8723-21F1-4314D05542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518" y="4546748"/>
                <a:ext cx="3398687" cy="461665"/>
              </a:xfrm>
              <a:prstGeom prst="rect">
                <a:avLst/>
              </a:prstGeom>
              <a:blipFill>
                <a:blip r:embed="rId3"/>
                <a:stretch>
                  <a:fillRect b="-1578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ovéPole 8">
            <a:extLst>
              <a:ext uri="{FF2B5EF4-FFF2-40B4-BE49-F238E27FC236}">
                <a16:creationId xmlns:a16="http://schemas.microsoft.com/office/drawing/2014/main" id="{8F0192F5-4549-6011-8120-AB363054AA66}"/>
              </a:ext>
            </a:extLst>
          </p:cNvPr>
          <p:cNvSpPr txBox="1"/>
          <p:nvPr/>
        </p:nvSpPr>
        <p:spPr>
          <a:xfrm>
            <a:off x="838199" y="1776710"/>
            <a:ext cx="4446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/>
              <a:t>superpozice dvou stavů („vln“)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FB3BCBF3-AB17-9E33-DAEB-80E109C41E3F}"/>
              </a:ext>
            </a:extLst>
          </p:cNvPr>
          <p:cNvSpPr txBox="1"/>
          <p:nvPr/>
        </p:nvSpPr>
        <p:spPr>
          <a:xfrm>
            <a:off x="8332835" y="1739724"/>
            <a:ext cx="3439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/>
              <a:t>interference na stínítku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B5AD6A93-0A78-08BF-0DC7-3A58637CDCD5}"/>
              </a:ext>
            </a:extLst>
          </p:cNvPr>
          <p:cNvSpPr txBox="1"/>
          <p:nvPr/>
        </p:nvSpPr>
        <p:spPr>
          <a:xfrm>
            <a:off x="838199" y="3857962"/>
            <a:ext cx="70512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/>
              <a:t>detektor redukuje superpozici na 1 stav („1 vlnu“)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AFBB47CF-B775-8720-71B3-4C4E7A538441}"/>
              </a:ext>
            </a:extLst>
          </p:cNvPr>
          <p:cNvSpPr txBox="1"/>
          <p:nvPr/>
        </p:nvSpPr>
        <p:spPr>
          <a:xfrm>
            <a:off x="8370089" y="3857961"/>
            <a:ext cx="3401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/>
              <a:t>interference je zrušena</a:t>
            </a: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83E1ABA4-4499-41BD-17C6-5D64577B19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216" y="4664521"/>
            <a:ext cx="2289035" cy="13929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ovéPole 20">
                <a:extLst>
                  <a:ext uri="{FF2B5EF4-FFF2-40B4-BE49-F238E27FC236}">
                    <a16:creationId xmlns:a16="http://schemas.microsoft.com/office/drawing/2014/main" id="{3A6F59C8-C7CF-5AFA-F4C8-EE220269FE02}"/>
                  </a:ext>
                </a:extLst>
              </p:cNvPr>
              <p:cNvSpPr txBox="1"/>
              <p:nvPr/>
            </p:nvSpPr>
            <p:spPr>
              <a:xfrm>
                <a:off x="749031" y="5956896"/>
                <a:ext cx="33876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cs-CZ" sz="2400" i="1" kern="100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cs-CZ" sz="2400" kern="10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</m:t>
                          </m:r>
                          <m:r>
                            <a:rPr lang="cs-CZ" sz="2400" b="1" kern="100" baseline="3000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pro</m:t>
                          </m:r>
                          <m:r>
                            <a:rPr lang="cs-CZ" sz="2400" b="0" i="0" kern="100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š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el</m:t>
                          </m:r>
                          <m:r>
                            <a:rPr lang="cs-CZ" sz="2400" b="0" i="0" kern="100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š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t</m:t>
                          </m:r>
                          <m:r>
                            <a:rPr lang="cs-CZ" sz="2400" b="0" i="0" kern="100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ě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rbinou</m:t>
                          </m:r>
                          <m:r>
                            <a:rPr lang="cs-CZ" sz="2400" kern="10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cs-CZ" sz="2400" b="0" i="0" kern="100" smtClean="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cs-CZ" sz="2400" i="1" kern="100">
                              <a:solidFill>
                                <a:schemeClr val="accent6"/>
                              </a:solidFill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cs-CZ" sz="2400" kern="100" dirty="0">
                  <a:solidFill>
                    <a:schemeClr val="accent6"/>
                  </a:solidFill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ovéPole 20">
                <a:extLst>
                  <a:ext uri="{FF2B5EF4-FFF2-40B4-BE49-F238E27FC236}">
                    <a16:creationId xmlns:a16="http://schemas.microsoft.com/office/drawing/2014/main" id="{3A6F59C8-C7CF-5AFA-F4C8-EE220269FE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031" y="5956896"/>
                <a:ext cx="3387659" cy="461665"/>
              </a:xfrm>
              <a:prstGeom prst="rect">
                <a:avLst/>
              </a:prstGeom>
              <a:blipFill>
                <a:blip r:embed="rId6"/>
                <a:stretch>
                  <a:fillRect b="-1578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ovéPole 21">
            <a:extLst>
              <a:ext uri="{FF2B5EF4-FFF2-40B4-BE49-F238E27FC236}">
                <a16:creationId xmlns:a16="http://schemas.microsoft.com/office/drawing/2014/main" id="{1B1B45AE-F0ED-A743-8BD6-558984B00BC4}"/>
              </a:ext>
            </a:extLst>
          </p:cNvPr>
          <p:cNvSpPr txBox="1"/>
          <p:nvPr/>
        </p:nvSpPr>
        <p:spPr>
          <a:xfrm>
            <a:off x="1899419" y="5251822"/>
            <a:ext cx="8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/>
              <a:t>nebo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AC5D0AB-5B96-09EA-AF53-C2094A9199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89" y="4577317"/>
            <a:ext cx="2863911" cy="1480160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B7D87A46-4516-F556-2910-87F9EC1341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889" y="2266821"/>
            <a:ext cx="2863911" cy="147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1214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8021E-B4CF-2E86-2258-8DA6083B1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F5A5BF-F3D0-5405-5EBE-63A1F1CBD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Znova dvojštěrbinový experiment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91A6842-707B-12A9-D563-28DF21E0B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445" y="5065625"/>
            <a:ext cx="2863911" cy="1480160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FCC5BD16-EE9B-986A-C6EE-545A972BE0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174" y="5065625"/>
            <a:ext cx="2863911" cy="147474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067DA50-B930-9912-F785-BB93579BC3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095" y="1380176"/>
            <a:ext cx="4972759" cy="3509232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09D7B4D0-FAC0-F059-95BC-AAF45C65F4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71664"/>
            <a:ext cx="4552950" cy="312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4819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EEB86E6-485F-6760-C105-A6A611B6D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využívají superpozici kvantové počítače?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D0E77505-B118-88BC-8DE9-77F2C8376938}"/>
              </a:ext>
            </a:extLst>
          </p:cNvPr>
          <p:cNvSpPr txBox="1"/>
          <p:nvPr/>
        </p:nvSpPr>
        <p:spPr>
          <a:xfrm>
            <a:off x="3000067" y="5758729"/>
            <a:ext cx="6191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2"/>
              </a:rPr>
              <a:t>https://www.youtube.com/watch?v=eGYuTuTxojE</a:t>
            </a:r>
            <a:r>
              <a:rPr lang="cs-CZ" dirty="0"/>
              <a:t> 0:40–3:10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8391FDFD-A32A-17CD-AEA1-492A3154FEBD}"/>
              </a:ext>
            </a:extLst>
          </p:cNvPr>
          <p:cNvSpPr txBox="1"/>
          <p:nvPr/>
        </p:nvSpPr>
        <p:spPr>
          <a:xfrm>
            <a:off x="1408875" y="1600586"/>
            <a:ext cx="2901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/>
              <a:t>klasické vyhledávání</a:t>
            </a:r>
          </a:p>
        </p:txBody>
      </p:sp>
      <p:pic>
        <p:nvPicPr>
          <p:cNvPr id="7" name="Obrázek 6" descr="Obsah obrázku Obdélník, snímek obrazovky, design&#10;&#10;Obsah vygenerovaný umělou inteligencí může být nesprávný.">
            <a:extLst>
              <a:ext uri="{FF2B5EF4-FFF2-40B4-BE49-F238E27FC236}">
                <a16:creationId xmlns:a16="http://schemas.microsoft.com/office/drawing/2014/main" id="{D2403D35-99F1-F96B-7679-6B3E271A6D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32" y="2177603"/>
            <a:ext cx="3870339" cy="3278877"/>
          </a:xfrm>
          <a:prstGeom prst="rect">
            <a:avLst/>
          </a:prstGeom>
        </p:spPr>
      </p:pic>
      <p:pic>
        <p:nvPicPr>
          <p:cNvPr id="9" name="Obrázek 8" descr="Obsah obrázku snímek obrazovky, Obdélník, design&#10;&#10;Obsah vygenerovaný umělou inteligencí může být nesprávný.">
            <a:extLst>
              <a:ext uri="{FF2B5EF4-FFF2-40B4-BE49-F238E27FC236}">
                <a16:creationId xmlns:a16="http://schemas.microsoft.com/office/drawing/2014/main" id="{DBC233D6-4E4F-B3A1-263E-30F78EAF2D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980" y="2177603"/>
            <a:ext cx="4529535" cy="3278877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34E6C3C6-D18A-77EF-128C-1E9EE761AA32}"/>
              </a:ext>
            </a:extLst>
          </p:cNvPr>
          <p:cNvSpPr txBox="1"/>
          <p:nvPr/>
        </p:nvSpPr>
        <p:spPr>
          <a:xfrm>
            <a:off x="6590747" y="1577438"/>
            <a:ext cx="3003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/>
              <a:t>kvantové vyhledávání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3BEFDD5-F042-FFC4-02E1-BB4768AE393E}"/>
              </a:ext>
            </a:extLst>
          </p:cNvPr>
          <p:cNvSpPr txBox="1"/>
          <p:nvPr/>
        </p:nvSpPr>
        <p:spPr>
          <a:xfrm>
            <a:off x="838200" y="6231265"/>
            <a:ext cx="10026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err="1">
                <a:solidFill>
                  <a:schemeClr val="bg2">
                    <a:lumMod val="50000"/>
                  </a:schemeClr>
                </a:solidFill>
              </a:rPr>
              <a:t>Merel</a:t>
            </a:r>
            <a:r>
              <a:rPr lang="cs-CZ" sz="1400" dirty="0">
                <a:solidFill>
                  <a:schemeClr val="bg2">
                    <a:lumMod val="50000"/>
                  </a:schemeClr>
                </a:solidFill>
              </a:rPr>
              <a:t> A </a:t>
            </a:r>
            <a:r>
              <a:rPr lang="cs-CZ" sz="1400" dirty="0" err="1">
                <a:solidFill>
                  <a:schemeClr val="bg2">
                    <a:lumMod val="50000"/>
                  </a:schemeClr>
                </a:solidFill>
              </a:rPr>
              <a:t>Schalkers</a:t>
            </a:r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 et al</a:t>
            </a:r>
            <a:r>
              <a:rPr lang="cs-CZ" sz="1400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cs-CZ" sz="1400" dirty="0" err="1">
                <a:solidFill>
                  <a:schemeClr val="bg2">
                    <a:lumMod val="50000"/>
                  </a:schemeClr>
                </a:solidFill>
              </a:rPr>
              <a:t>Explaining</a:t>
            </a:r>
            <a:r>
              <a:rPr lang="cs-CZ" sz="1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cs-CZ" sz="1400" dirty="0" err="1">
                <a:solidFill>
                  <a:schemeClr val="bg2">
                    <a:lumMod val="50000"/>
                  </a:schemeClr>
                </a:solidFill>
              </a:rPr>
              <a:t>grover’s</a:t>
            </a:r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 algorithm with a colony of ants: a pedagogical model for making quantum technology </a:t>
            </a:r>
            <a:r>
              <a:rPr lang="cs-CZ" sz="1400" dirty="0" err="1">
                <a:solidFill>
                  <a:schemeClr val="bg2">
                    <a:lumMod val="50000"/>
                  </a:schemeClr>
                </a:solidFill>
              </a:rPr>
              <a:t>comprehensible</a:t>
            </a:r>
            <a:r>
              <a:rPr lang="cs-CZ" sz="1400" dirty="0">
                <a:solidFill>
                  <a:schemeClr val="bg2">
                    <a:lumMod val="50000"/>
                  </a:schemeClr>
                </a:solidFill>
              </a:rPr>
              <a:t>. </a:t>
            </a:r>
            <a:r>
              <a:rPr lang="cs-CZ" sz="1400" i="1" dirty="0" err="1">
                <a:solidFill>
                  <a:schemeClr val="bg2">
                    <a:lumMod val="50000"/>
                  </a:schemeClr>
                </a:solidFill>
              </a:rPr>
              <a:t>Physics</a:t>
            </a:r>
            <a:r>
              <a:rPr lang="cs-CZ" sz="1400" i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cs-CZ" sz="1400" i="1" dirty="0" err="1">
                <a:solidFill>
                  <a:schemeClr val="bg2">
                    <a:lumMod val="50000"/>
                  </a:schemeClr>
                </a:solidFill>
              </a:rPr>
              <a:t>Education</a:t>
            </a:r>
            <a:r>
              <a:rPr lang="cs-CZ" sz="1400" dirty="0">
                <a:solidFill>
                  <a:schemeClr val="bg2">
                    <a:lumMod val="50000"/>
                  </a:schemeClr>
                </a:solidFill>
              </a:rPr>
              <a:t>, 59:035003, 2024. doi:10.1088/1361-6552/ad2976.</a:t>
            </a:r>
            <a:endParaRPr lang="cs-CZ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852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8AB63-A948-BF45-478E-229CF3ED1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6630273-DCC8-DAC7-5FCD-346049DC3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1"/>
                </a:solidFill>
              </a:rPr>
              <a:t>Vlastnosti vlnění a kuliček (hmotných bodů)</a:t>
            </a:r>
          </a:p>
        </p:txBody>
      </p:sp>
    </p:spTree>
    <p:extLst>
      <p:ext uri="{BB962C8B-B14F-4D97-AF65-F5344CB8AC3E}">
        <p14:creationId xmlns:p14="http://schemas.microsoft.com/office/powerpoint/2010/main" val="330374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674182-B381-5844-6265-6F0ADCE40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1"/>
                </a:solidFill>
              </a:rPr>
              <a:t>Vlastnosti vlnění a kuliček (hmotných bodů)</a:t>
            </a:r>
          </a:p>
        </p:txBody>
      </p:sp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AD6D8835-12FA-F5B1-6B73-888B3A1A5B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792591"/>
              </p:ext>
            </p:extLst>
          </p:nvPr>
        </p:nvGraphicFramePr>
        <p:xfrm>
          <a:off x="838200" y="1771711"/>
          <a:ext cx="10515600" cy="4321244"/>
        </p:xfrm>
        <a:graphic>
          <a:graphicData uri="http://schemas.openxmlformats.org/drawingml/2006/table">
            <a:tbl>
              <a:tblPr firstRow="1" firstCol="1" bandRow="1"/>
              <a:tblGrid>
                <a:gridCol w="3505200">
                  <a:extLst>
                    <a:ext uri="{9D8B030D-6E8A-4147-A177-3AD203B41FA5}">
                      <a16:colId xmlns:a16="http://schemas.microsoft.com/office/drawing/2014/main" val="2707942258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72732524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892284448"/>
                    </a:ext>
                  </a:extLst>
                </a:gridCol>
              </a:tblGrid>
              <a:tr h="543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b="1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Vlnění</a:t>
                      </a:r>
                      <a:endParaRPr lang="cs-CZ" sz="2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b="1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Kuličky (hmotný bod)</a:t>
                      </a:r>
                      <a:endParaRPr lang="cs-CZ" sz="2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0054397"/>
                  </a:ext>
                </a:extLst>
              </a:tr>
              <a:tr h="932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b="1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Vlastnosti: </a:t>
                      </a:r>
                      <a:endParaRPr lang="cs-CZ" sz="2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6204646"/>
                  </a:ext>
                </a:extLst>
              </a:tr>
              <a:tr h="9817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b="1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Lokalizovanost v prostoru: </a:t>
                      </a:r>
                      <a:endParaRPr lang="cs-CZ" sz="2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8047561"/>
                  </a:ext>
                </a:extLst>
              </a:tr>
              <a:tr h="932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b="1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Jak přenáší energii:</a:t>
                      </a:r>
                      <a:endParaRPr lang="cs-CZ" sz="2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3253818"/>
                  </a:ext>
                </a:extLst>
              </a:tr>
              <a:tr h="932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b="1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Interference:</a:t>
                      </a:r>
                      <a:endParaRPr lang="cs-CZ" sz="2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cs-CZ" sz="2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248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4075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Obsah obrázku jezero, voda, odraz, venku&#10;&#10;Obsah vygenerovaný umělou inteligencí může být nesprávný.">
            <a:extLst>
              <a:ext uri="{FF2B5EF4-FFF2-40B4-BE49-F238E27FC236}">
                <a16:creationId xmlns:a16="http://schemas.microsoft.com/office/drawing/2014/main" id="{E17A067B-9554-5B9B-B87D-8B2DDE1E6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698500"/>
            <a:ext cx="9359900" cy="5227391"/>
          </a:xfrm>
          <a:prstGeom prst="rect">
            <a:avLst/>
          </a:prstGeom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BA90000F-847A-6022-9350-7EC964CC27F4}"/>
              </a:ext>
            </a:extLst>
          </p:cNvPr>
          <p:cNvSpPr txBox="1"/>
          <p:nvPr/>
        </p:nvSpPr>
        <p:spPr>
          <a:xfrm>
            <a:off x="2222500" y="6103691"/>
            <a:ext cx="8115300" cy="375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4:45—5:20 	</a:t>
            </a:r>
            <a:r>
              <a:rPr lang="cs-CZ" dirty="0">
                <a:hlinkClick r:id="rId3"/>
              </a:rPr>
              <a:t>https://www.youtube.com/watch?v=Iuv6hY6zsd0&amp;t=257s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9402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7995F-8702-F7C0-7FA2-3BC1244B6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779E3A8-8C13-D83C-C1DB-C6AC6605B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Dvojštěrbinový experiment</a:t>
            </a: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FDBEEFEB-5A77-EAD9-09BB-730A20CE83AA}"/>
              </a:ext>
            </a:extLst>
          </p:cNvPr>
          <p:cNvGrpSpPr/>
          <p:nvPr/>
        </p:nvGrpSpPr>
        <p:grpSpPr>
          <a:xfrm>
            <a:off x="990600" y="2264693"/>
            <a:ext cx="8369300" cy="4005931"/>
            <a:chOff x="990600" y="2264693"/>
            <a:chExt cx="8369300" cy="4005931"/>
          </a:xfrm>
        </p:grpSpPr>
        <p:pic>
          <p:nvPicPr>
            <p:cNvPr id="4" name="Obrázek 3" descr="Obsah obrázku snímek obrazovky, text, diagram, řada/pruh&#10;&#10;Obsah vygenerovaný umělou inteligencí může být nesprávný.">
              <a:extLst>
                <a:ext uri="{FF2B5EF4-FFF2-40B4-BE49-F238E27FC236}">
                  <a16:creationId xmlns:a16="http://schemas.microsoft.com/office/drawing/2014/main" id="{0DA37C0F-E93F-BE86-F2DE-89DE3FF45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600" y="2264693"/>
              <a:ext cx="8369300" cy="4005931"/>
            </a:xfrm>
            <a:prstGeom prst="rect">
              <a:avLst/>
            </a:prstGeom>
          </p:spPr>
        </p:pic>
        <p:sp>
          <p:nvSpPr>
            <p:cNvPr id="3" name="TextovéPole 2">
              <a:extLst>
                <a:ext uri="{FF2B5EF4-FFF2-40B4-BE49-F238E27FC236}">
                  <a16:creationId xmlns:a16="http://schemas.microsoft.com/office/drawing/2014/main" id="{531C2481-72DA-E1AC-BF90-B19D98B35010}"/>
                </a:ext>
              </a:extLst>
            </p:cNvPr>
            <p:cNvSpPr txBox="1"/>
            <p:nvPr/>
          </p:nvSpPr>
          <p:spPr>
            <a:xfrm>
              <a:off x="7118554" y="3759826"/>
              <a:ext cx="95372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6000" dirty="0"/>
                <a:t>?</a:t>
              </a:r>
            </a:p>
          </p:txBody>
        </p:sp>
      </p:grpSp>
      <p:sp>
        <p:nvSpPr>
          <p:cNvPr id="8" name="TextovéPole 7">
            <a:extLst>
              <a:ext uri="{FF2B5EF4-FFF2-40B4-BE49-F238E27FC236}">
                <a16:creationId xmlns:a16="http://schemas.microsoft.com/office/drawing/2014/main" id="{AA92CEEA-162C-2BEA-DE94-7DED3833EB84}"/>
              </a:ext>
            </a:extLst>
          </p:cNvPr>
          <p:cNvSpPr txBox="1"/>
          <p:nvPr/>
        </p:nvSpPr>
        <p:spPr>
          <a:xfrm>
            <a:off x="9586042" y="5966539"/>
            <a:ext cx="2427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2">
                    <a:lumMod val="50000"/>
                  </a:schemeClr>
                </a:solidFill>
              </a:rPr>
              <a:t>https://en.wikipedia.org/wiki/Double-slit_experiment</a:t>
            </a:r>
          </a:p>
        </p:txBody>
      </p:sp>
    </p:spTree>
    <p:extLst>
      <p:ext uri="{BB962C8B-B14F-4D97-AF65-F5344CB8AC3E}">
        <p14:creationId xmlns:p14="http://schemas.microsoft.com/office/powerpoint/2010/main" val="181458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C3459928-2022-4076-884F-D1BF9A0C4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cs-CZ" dirty="0"/>
              <a:t>Dvojštěrbinový experiment – vlnění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F55934ED-EBA3-3648-B30C-60B0D5DAC05E}"/>
              </a:ext>
            </a:extLst>
          </p:cNvPr>
          <p:cNvSpPr txBox="1"/>
          <p:nvPr/>
        </p:nvSpPr>
        <p:spPr>
          <a:xfrm>
            <a:off x="838200" y="6308209"/>
            <a:ext cx="1103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2"/>
              </a:rPr>
              <a:t>https://phet.colorado.edu/sims/html/wave-interference/latest/wave-interference_all.html?locale=cs</a:t>
            </a:r>
            <a:endParaRPr lang="cs-CZ" dirty="0"/>
          </a:p>
        </p:txBody>
      </p:sp>
      <p:pic>
        <p:nvPicPr>
          <p:cNvPr id="3" name="Obrázek 2" descr="Obsah obrázku text, snímek obrazovky, software, Multimediální software&#10;&#10;Obsah vygenerovaný umělou inteligencí může být nesprávný.">
            <a:extLst>
              <a:ext uri="{FF2B5EF4-FFF2-40B4-BE49-F238E27FC236}">
                <a16:creationId xmlns:a16="http://schemas.microsoft.com/office/drawing/2014/main" id="{9E7EE836-F281-E5D4-C0FC-8AC5F6F4AF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318145"/>
            <a:ext cx="7981335" cy="499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58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FA79B-F102-21D2-3864-84642DC0F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B83AFE-28B1-2C06-7C60-0837E09FD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Dvojštěrbinový experiment</a:t>
            </a:r>
          </a:p>
        </p:txBody>
      </p:sp>
      <p:pic>
        <p:nvPicPr>
          <p:cNvPr id="7" name="Obrázek 6" descr="Obsah obrázku text, snímek obrazovky, diagram, řada/pruh&#10;&#10;Obsah vygenerovaný umělou inteligencí může být nesprávný.">
            <a:extLst>
              <a:ext uri="{FF2B5EF4-FFF2-40B4-BE49-F238E27FC236}">
                <a16:creationId xmlns:a16="http://schemas.microsoft.com/office/drawing/2014/main" id="{AD00A4C8-ACD9-AAA9-AAD2-C5034FD5B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1" b="4310"/>
          <a:stretch/>
        </p:blipFill>
        <p:spPr>
          <a:xfrm>
            <a:off x="5562600" y="1323325"/>
            <a:ext cx="5676900" cy="2494097"/>
          </a:xfrm>
          <a:prstGeom prst="rect">
            <a:avLst/>
          </a:prstGeom>
        </p:spPr>
      </p:pic>
      <p:pic>
        <p:nvPicPr>
          <p:cNvPr id="9" name="Obrázek 8" descr="Obsah obrázku snímek obrazovky, diagram, text, řada/pruh&#10;&#10;Obsah vygenerovaný umělou inteligencí může být nesprávný.">
            <a:extLst>
              <a:ext uri="{FF2B5EF4-FFF2-40B4-BE49-F238E27FC236}">
                <a16:creationId xmlns:a16="http://schemas.microsoft.com/office/drawing/2014/main" id="{C44BC366-90A1-BE35-5E7A-E5425B3DA3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1"/>
          <a:stretch/>
        </p:blipFill>
        <p:spPr>
          <a:xfrm>
            <a:off x="5562600" y="4138478"/>
            <a:ext cx="5676900" cy="2494097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5E2C59F7-F117-11EC-57FA-8A5323FF486F}"/>
              </a:ext>
            </a:extLst>
          </p:cNvPr>
          <p:cNvSpPr txBox="1"/>
          <p:nvPr/>
        </p:nvSpPr>
        <p:spPr>
          <a:xfrm>
            <a:off x="838200" y="2124097"/>
            <a:ext cx="234551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600" b="1" dirty="0"/>
              <a:t>kuličky </a:t>
            </a:r>
          </a:p>
          <a:p>
            <a:r>
              <a:rPr lang="cs-CZ" sz="2600" dirty="0"/>
              <a:t>(hmotné body)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7E91FDBD-DD4C-53CA-9729-A3120DAF815A}"/>
              </a:ext>
            </a:extLst>
          </p:cNvPr>
          <p:cNvSpPr txBox="1"/>
          <p:nvPr/>
        </p:nvSpPr>
        <p:spPr>
          <a:xfrm>
            <a:off x="838200" y="4893083"/>
            <a:ext cx="110959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600" b="1" dirty="0"/>
              <a:t>vlnění</a:t>
            </a:r>
          </a:p>
        </p:txBody>
      </p:sp>
      <p:pic>
        <p:nvPicPr>
          <p:cNvPr id="4" name="Obrázek 3" descr="Obsah obrázku text, snímek obrazovky, diagram, řada/pruh&#10;&#10;Obsah vygenerovaný umělou inteligencí může být nesprávný.">
            <a:extLst>
              <a:ext uri="{FF2B5EF4-FFF2-40B4-BE49-F238E27FC236}">
                <a16:creationId xmlns:a16="http://schemas.microsoft.com/office/drawing/2014/main" id="{A6F9EE2B-1997-7516-1253-30DE339214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234588"/>
            <a:ext cx="5525965" cy="2644980"/>
          </a:xfrm>
          <a:prstGeom prst="rect">
            <a:avLst/>
          </a:prstGeom>
        </p:spPr>
      </p:pic>
      <p:pic>
        <p:nvPicPr>
          <p:cNvPr id="6" name="Obrázek 5" descr="Obsah obrázku snímek obrazovky, diagram, řada/pruh, design&#10;&#10;Obsah vygenerovaný umělou inteligencí může být nesprávný.">
            <a:extLst>
              <a:ext uri="{FF2B5EF4-FFF2-40B4-BE49-F238E27FC236}">
                <a16:creationId xmlns:a16="http://schemas.microsoft.com/office/drawing/2014/main" id="{9FA53AA7-3D27-71EF-101D-B8BF61DA19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3975074"/>
            <a:ext cx="5260258" cy="2517801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6C6BE575-06CD-E9F3-32CA-37C11C0B17EF}"/>
              </a:ext>
            </a:extLst>
          </p:cNvPr>
          <p:cNvSpPr txBox="1"/>
          <p:nvPr/>
        </p:nvSpPr>
        <p:spPr>
          <a:xfrm>
            <a:off x="7083486" y="6408837"/>
            <a:ext cx="46948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>
                <a:solidFill>
                  <a:schemeClr val="bg2">
                    <a:lumMod val="50000"/>
                  </a:schemeClr>
                </a:solidFill>
              </a:rPr>
              <a:t>https://en.wikipedia.org/wiki/Double-slit_experiment</a:t>
            </a:r>
          </a:p>
        </p:txBody>
      </p:sp>
    </p:spTree>
    <p:extLst>
      <p:ext uri="{BB962C8B-B14F-4D97-AF65-F5344CB8AC3E}">
        <p14:creationId xmlns:p14="http://schemas.microsoft.com/office/powerpoint/2010/main" val="34927747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CC16808201CA4DA1FDCE1433C28AE8" ma:contentTypeVersion="12" ma:contentTypeDescription="Create a new document." ma:contentTypeScope="" ma:versionID="003059aacb53e7886e5070388e37b886">
  <xsd:schema xmlns:xsd="http://www.w3.org/2001/XMLSchema" xmlns:xs="http://www.w3.org/2001/XMLSchema" xmlns:p="http://schemas.microsoft.com/office/2006/metadata/properties" xmlns:ns2="60144246-26b0-4bc6-85be-8e36764fe5e7" xmlns:ns3="7f04d731-62f7-4d38-9dff-25789b679374" targetNamespace="http://schemas.microsoft.com/office/2006/metadata/properties" ma:root="true" ma:fieldsID="722054c89e43561b492b80d4f7aaa28b" ns2:_="" ns3:_="">
    <xsd:import namespace="60144246-26b0-4bc6-85be-8e36764fe5e7"/>
    <xsd:import namespace="7f04d731-62f7-4d38-9dff-25789b67937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144246-26b0-4bc6-85be-8e36764fe5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ede2c221-80ea-42f2-a6ce-7f19966b5d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04d731-62f7-4d38-9dff-25789b679374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1d9761a-1e40-4ef2-9ad6-880a0fc74395}" ma:internalName="TaxCatchAll" ma:showField="CatchAllData" ma:web="7f04d731-62f7-4d38-9dff-25789b6793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f04d731-62f7-4d38-9dff-25789b679374" xsi:nil="true"/>
    <lcf76f155ced4ddcb4097134ff3c332f xmlns="60144246-26b0-4bc6-85be-8e36764fe5e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DE492BD-6B37-4E1D-A1D9-0B6BD4896EE7}"/>
</file>

<file path=customXml/itemProps2.xml><?xml version="1.0" encoding="utf-8"?>
<ds:datastoreItem xmlns:ds="http://schemas.openxmlformats.org/officeDocument/2006/customXml" ds:itemID="{14557AFF-AB5D-473B-9FE6-395BC574D11E}"/>
</file>

<file path=customXml/itemProps3.xml><?xml version="1.0" encoding="utf-8"?>
<ds:datastoreItem xmlns:ds="http://schemas.openxmlformats.org/officeDocument/2006/customXml" ds:itemID="{28B87B4F-5B32-4EAB-BA59-016BCBDC99F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3776</TotalTime>
  <Words>1053</Words>
  <Application>Microsoft Office PowerPoint</Application>
  <PresentationFormat>Širokoúhlá obrazovka</PresentationFormat>
  <Paragraphs>193</Paragraphs>
  <Slides>32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8" baseType="lpstr">
      <vt:lpstr>Aptos</vt:lpstr>
      <vt:lpstr>Aptos Display</vt:lpstr>
      <vt:lpstr>Arial</vt:lpstr>
      <vt:lpstr>Calibri</vt:lpstr>
      <vt:lpstr>Cambria Math</vt:lpstr>
      <vt:lpstr>Motiv Office</vt:lpstr>
      <vt:lpstr>Kvantová fyzika</vt:lpstr>
      <vt:lpstr>Prezentace aplikace PowerPoint</vt:lpstr>
      <vt:lpstr>Prezentace aplikace PowerPoint</vt:lpstr>
      <vt:lpstr>Vlastnosti vlnění a kuliček (hmotných bodů)</vt:lpstr>
      <vt:lpstr>Vlastnosti vlnění a kuliček (hmotných bodů)</vt:lpstr>
      <vt:lpstr>Prezentace aplikace PowerPoint</vt:lpstr>
      <vt:lpstr>Dvojštěrbinový experiment</vt:lpstr>
      <vt:lpstr>Dvojštěrbinový experiment – vlnění</vt:lpstr>
      <vt:lpstr>Dvojštěrbinový experiment</vt:lpstr>
      <vt:lpstr>Dvojštěrbinový experiment s elektrony</vt:lpstr>
      <vt:lpstr>Prezentace aplikace PowerPoint</vt:lpstr>
      <vt:lpstr>Se kterými výroky studentů souhlasíte? V čem mají pravdu a v čem jsou nepřesné/chybné?</vt:lpstr>
      <vt:lpstr>Dvojštěrbinový experiment s detektorem</vt:lpstr>
      <vt:lpstr>Prezentace aplikace PowerPoint</vt:lpstr>
      <vt:lpstr>Prezentace aplikace PowerPoint</vt:lpstr>
      <vt:lpstr>Princip superpozice</vt:lpstr>
      <vt:lpstr>Princip superpozice – kvantové piškvorky</vt:lpstr>
      <vt:lpstr>Princip superpozice – kvantové piškvorky</vt:lpstr>
      <vt:lpstr>Měření polohy částice – kvantové piškvorky</vt:lpstr>
      <vt:lpstr>Na kterém políčku se nachází kámen hráče  hrajícího za křížky?</vt:lpstr>
      <vt:lpstr>V jakém stavu bude kámen hráče hrajícího za křížky, poté, co změříme polohu kamene?</vt:lpstr>
      <vt:lpstr>Superpozice více stavů s různu vahou</vt:lpstr>
      <vt:lpstr>Jaká je pravděpodobnost naměření jednotlivých stavů v neznámé superpozici? </vt:lpstr>
      <vt:lpstr>Obrázek ukazuje počáteční stav kvantové lodě. Vyberte všechny možnosti, které zobrazují možný stav po změření polohy lodě.</vt:lpstr>
      <vt:lpstr>Který výsledek měření je nejpravděpodobnější?</vt:lpstr>
      <vt:lpstr>Provedli jsme jedno měření polohy lodě. Jakou informaci jsme tím získali o jejím původním superponovaném stavu?</vt:lpstr>
      <vt:lpstr>Kolik měření bychom museli provést, abychom přesně určili původní superponovaný stav kvantové lodě?</vt:lpstr>
      <vt:lpstr>Změřili jsme polohu kvantové lodě a naměřili jsme výsledek C. Na této lodi (která je nyní ve stavu C) měření polohy ještě jednou zopakujeme. Jaké jsou možné výsledky měření?</vt:lpstr>
      <vt:lpstr>Znova dvojštěrbinový experiment</vt:lpstr>
      <vt:lpstr>Znova dvojštěrbinový experiment</vt:lpstr>
      <vt:lpstr>Znova dvojštěrbinový experiment</vt:lpstr>
      <vt:lpstr>Jak využívají superpozici kvantové počítače?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Jana Legerská</dc:creator>
  <cp:lastModifiedBy>Jana Legerská</cp:lastModifiedBy>
  <cp:revision>237</cp:revision>
  <dcterms:created xsi:type="dcterms:W3CDTF">2025-04-11T07:06:53Z</dcterms:created>
  <dcterms:modified xsi:type="dcterms:W3CDTF">2026-07-03T06:31:20Z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0x01010083CC16808201CA4DA1FDCE1433C28AE8</vt:lpwstr>
  </property>
</Properties>
</file>