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63" r:id="rId4"/>
    <p:sldId id="274" r:id="rId5"/>
    <p:sldId id="265" r:id="rId6"/>
    <p:sldId id="281" r:id="rId7"/>
    <p:sldId id="275" r:id="rId8"/>
    <p:sldId id="264" r:id="rId9"/>
    <p:sldId id="266" r:id="rId10"/>
    <p:sldId id="270" r:id="rId11"/>
    <p:sldId id="277" r:id="rId12"/>
    <p:sldId id="276" r:id="rId13"/>
    <p:sldId id="269" r:id="rId14"/>
    <p:sldId id="278" r:id="rId15"/>
    <p:sldId id="268" r:id="rId16"/>
    <p:sldId id="279" r:id="rId17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1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99D0B-88E8-4A35-9F37-838CB953889E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A394D-7A42-4006-859F-EB7395186C8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9040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A394D-7A42-4006-859F-EB7395186C84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725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C7EDAC5-B4AF-BD31-2E8D-BCE657C832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C3332634-7997-EE34-E58C-06E891BC1C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68BA9DC-D43F-A223-CC58-954BB0C4F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526055B-6569-A8CC-972F-5D0611BE6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EB88EBE-B76F-4C4D-FC3D-E831EB5EB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8852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CBDE8D-E32F-1C25-1AA3-E04EBCE4D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561BBE82-FEBC-D12F-FC3F-060228F923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4FFA126-D2A9-88D9-D239-D2C25E813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2367060-D5BD-2376-BACD-192D12C25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CC93B74-2411-E412-1130-0CB0D6270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1135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B3FB62A3-AFAB-B76B-D25D-0B8A252B95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8A0EF49-8915-A248-052E-5BE9FF4123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DA53FD9-7786-6979-90D9-22C9E593A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72911C1-F8E1-A757-6F59-7EBEF3F26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82F1164-5378-C056-FAA8-C6788F1B3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4842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0EB3759-B889-6C68-FC24-CF1ADF525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117048E-A280-12AA-1954-42DCB59194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57570AC-D9DE-849A-EBD9-1ED561E24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3BF9BE1-4AF0-21AA-E8A5-E4C263621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8F3A307-C793-7BAD-9B45-D0158C009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8751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200044-C919-F503-1DCF-4A38422CE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1AAFA590-F385-7DE5-B786-3DCA3CE27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38222F5-D705-0F90-3EAB-4A72DD527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995E352-6EAD-D1E7-519E-2554F889D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03C1902-AFAA-F960-090A-59E915CCC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67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FFC1A9-4447-44EB-203E-813AA900F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95930A5-58C6-D4EA-5AD4-66593E41A6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C976138-B500-392C-20F3-FB0B59CF7E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E591E61-7B96-26CA-0E65-03E0D8CCF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FD69578-1BB6-71CE-CD57-B3FE1378D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CBFABB2D-D9CE-60C6-2598-E59FB1CDD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8225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2E0DE4-E2CD-A727-5A18-C6931F7B1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30F91E7-D35F-7332-BA06-6F039CF250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70CF319D-3B6A-BD22-D11C-8A02379F8B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32C11891-5357-399E-0269-3F8424E262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8F11D88-A64D-6524-F915-23814FA858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559D06D7-1BDC-B942-CA5B-94C5C5417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628EC3EA-E5A4-F232-87A7-6E76FCD41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76003838-B37E-336C-5970-DDE61FBFA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5133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93ED8F-FE86-31F9-0072-8392C54FF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443C7B6D-E3C8-2975-89F6-5654442F1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D254218F-533A-4202-CD9D-D93113E05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FAD71D94-51E4-C5FC-8C6F-A52C0731B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82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E66726D-E262-4C03-55A1-5877CEFFD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1FC07CA5-F371-CD83-6967-319C9B1E4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3910385-FC3B-47A0-06F5-A5F5F3276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7653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8338F2-B824-6352-EEC1-809D24118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9F6BFE-84D3-D406-8587-9500DB92E9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73C0181-F476-6778-64E6-B4800C2616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57D6F6F-B463-BEB2-1869-1B3B84540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5A176B3-438C-9513-0815-258040793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128DC92-AC12-933E-06CA-267586CB2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828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235A0F-8876-F93C-5C02-0800C9A77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27CAF711-7AF4-C2D2-51DA-A5D1EC2994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53BC599-2B63-9606-6C5C-664225BA06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092CE1E-49F1-3C66-FB3C-6D11A3770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FE751B1-CF2D-417E-640D-DBC08CBC2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F6FB358-B400-1512-ABC2-171A49A16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010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9E7E549-265F-5F4C-1313-FE0A3C35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DCF4DD5-44D2-D6F0-FCE5-99BEF10DB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591CA8A-1A97-037C-33E7-8A573359D0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03809D-4575-4327-9FA1-18BB512F4C13}" type="datetimeFigureOut">
              <a:rPr lang="cs-CZ" smtClean="0"/>
              <a:t>02.07.2026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1D1DC8B-9CBE-18A5-78C6-FE6D376752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2509CA7-A9DB-4B53-E435-318B361103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51F238-B589-4A41-BC93-ACA1F131654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8091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1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0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het.colorado.edu/cs/simulations/photoelectric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2BC4D5-D286-4633-E362-2230B4251F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/>
              <a:t>Kvantová fyzika</a:t>
            </a:r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E861D54-213A-7581-251A-7165FE00E8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Kvantování energie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7159A55F-88A5-071A-17A8-2D5AF84481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3448"/>
            <a:ext cx="6556655" cy="4371103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FA31601C-0D6C-8BA2-AE03-735427A06546}"/>
              </a:ext>
            </a:extLst>
          </p:cNvPr>
          <p:cNvSpPr txBox="1"/>
          <p:nvPr/>
        </p:nvSpPr>
        <p:spPr>
          <a:xfrm>
            <a:off x="5984525" y="4395767"/>
            <a:ext cx="6207475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chemeClr val="bg1"/>
                </a:solidFill>
              </a:rPr>
              <a:t>Imagination is more important than knowledge. </a:t>
            </a:r>
            <a:endParaRPr lang="cs-CZ" sz="2000" i="1" dirty="0">
              <a:solidFill>
                <a:schemeClr val="bg1"/>
              </a:solidFill>
            </a:endParaRPr>
          </a:p>
          <a:p>
            <a:r>
              <a:rPr lang="cs-CZ" sz="2000" i="1" dirty="0">
                <a:solidFill>
                  <a:schemeClr val="bg1"/>
                </a:solidFill>
              </a:rPr>
              <a:t>It </a:t>
            </a:r>
            <a:r>
              <a:rPr lang="en-US" sz="2000" i="1" dirty="0">
                <a:solidFill>
                  <a:schemeClr val="bg1"/>
                </a:solidFill>
              </a:rPr>
              <a:t>embraces the entire world, and all there ever </a:t>
            </a:r>
            <a:endParaRPr lang="cs-CZ" sz="2000" i="1" dirty="0">
              <a:solidFill>
                <a:schemeClr val="bg1"/>
              </a:solidFill>
            </a:endParaRPr>
          </a:p>
          <a:p>
            <a:r>
              <a:rPr lang="en-US" sz="2000" i="1" dirty="0">
                <a:solidFill>
                  <a:schemeClr val="bg1"/>
                </a:solidFill>
              </a:rPr>
              <a:t>will be to know and understand. </a:t>
            </a:r>
            <a:endParaRPr lang="cs-CZ" sz="2000" i="1" dirty="0">
              <a:solidFill>
                <a:schemeClr val="bg1"/>
              </a:solidFill>
            </a:endParaRPr>
          </a:p>
          <a:p>
            <a:endParaRPr lang="cs-CZ" sz="2000" i="1" dirty="0">
              <a:solidFill>
                <a:schemeClr val="bg1"/>
              </a:solidFill>
            </a:endParaRPr>
          </a:p>
          <a:p>
            <a:r>
              <a:rPr lang="cs-CZ" sz="2000" i="1" dirty="0">
                <a:solidFill>
                  <a:schemeClr val="bg1"/>
                </a:solidFill>
              </a:rPr>
              <a:t>Albert Einstein</a:t>
            </a:r>
            <a:endParaRPr lang="en-US" sz="2000" i="1" dirty="0">
              <a:solidFill>
                <a:schemeClr val="bg1"/>
              </a:solidFill>
            </a:endParaRPr>
          </a:p>
          <a:p>
            <a:endParaRPr lang="cs-CZ" i="1" dirty="0">
              <a:solidFill>
                <a:schemeClr val="bg1"/>
              </a:solidFill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A10FD821-DBA5-B827-830F-43EE1F80AE6D}"/>
              </a:ext>
            </a:extLst>
          </p:cNvPr>
          <p:cNvSpPr txBox="1"/>
          <p:nvPr/>
        </p:nvSpPr>
        <p:spPr>
          <a:xfrm>
            <a:off x="10069183" y="6468142"/>
            <a:ext cx="2917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>
                <a:solidFill>
                  <a:schemeClr val="bg1">
                    <a:lumMod val="65000"/>
                  </a:schemeClr>
                </a:solidFill>
              </a:rPr>
              <a:t>AI </a:t>
            </a:r>
            <a:r>
              <a:rPr lang="cs-CZ" sz="1200" dirty="0" err="1">
                <a:solidFill>
                  <a:schemeClr val="bg1">
                    <a:lumMod val="65000"/>
                  </a:schemeClr>
                </a:solidFill>
              </a:rPr>
              <a:t>generated</a:t>
            </a:r>
            <a:r>
              <a:rPr lang="cs-CZ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cs-CZ" sz="1200" dirty="0" err="1">
                <a:solidFill>
                  <a:schemeClr val="bg1">
                    <a:lumMod val="65000"/>
                  </a:schemeClr>
                </a:solidFill>
              </a:rPr>
              <a:t>figure</a:t>
            </a:r>
            <a:r>
              <a:rPr lang="cs-CZ" sz="1200" dirty="0">
                <a:solidFill>
                  <a:schemeClr val="bg1">
                    <a:lumMod val="65000"/>
                  </a:schemeClr>
                </a:solidFill>
              </a:rPr>
              <a:t> (</a:t>
            </a:r>
            <a:r>
              <a:rPr lang="cs-CZ" sz="1200" dirty="0" err="1">
                <a:solidFill>
                  <a:schemeClr val="bg1">
                    <a:lumMod val="65000"/>
                  </a:schemeClr>
                </a:solidFill>
              </a:rPr>
              <a:t>ChatGPT</a:t>
            </a:r>
            <a:r>
              <a:rPr lang="cs-CZ" sz="12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4E6B858D-0EF7-2959-B683-5758A9AC28F3}"/>
              </a:ext>
            </a:extLst>
          </p:cNvPr>
          <p:cNvSpPr txBox="1"/>
          <p:nvPr/>
        </p:nvSpPr>
        <p:spPr>
          <a:xfrm>
            <a:off x="835582" y="905666"/>
            <a:ext cx="95493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600" b="1" dirty="0">
                <a:solidFill>
                  <a:schemeClr val="bg1"/>
                </a:solidFill>
              </a:rPr>
              <a:t>Cesta ke kvantové fyzice</a:t>
            </a:r>
          </a:p>
        </p:txBody>
      </p:sp>
    </p:spTree>
    <p:extLst>
      <p:ext uri="{BB962C8B-B14F-4D97-AF65-F5344CB8AC3E}">
        <p14:creationId xmlns:p14="http://schemas.microsoft.com/office/powerpoint/2010/main" val="4919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66043FB-7024-D34E-A845-98AEABA5C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09600"/>
            <a:ext cx="10515600" cy="5567363"/>
          </a:xfrm>
        </p:spPr>
        <p:txBody>
          <a:bodyPr>
            <a:normAutofit/>
          </a:bodyPr>
          <a:lstStyle/>
          <a:p>
            <a:r>
              <a:rPr lang="cs-CZ" sz="2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Jaká je energie </a:t>
            </a:r>
            <a:r>
              <a:rPr lang="cs-CZ" sz="24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balíčku zeleného </a:t>
            </a:r>
            <a:r>
              <a:rPr lang="cs-CZ" sz="2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světla (fotonu o vlnové </a:t>
            </a:r>
            <a:r>
              <a:rPr lang="cs-CZ" sz="24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délce </a:t>
            </a:r>
            <a:r>
              <a:rPr lang="cs-CZ" sz="240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500</a:t>
            </a:r>
            <a:r>
              <a:rPr lang="cs-CZ" sz="24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cs-CZ" sz="24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nm</a:t>
            </a:r>
            <a:r>
              <a:rPr lang="cs-CZ" sz="2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)?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3287069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16FF6E-8FE5-0A19-CD93-7F7FF2FC06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C8EFA81-6117-D080-31DB-42C3E2C52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Diskrétní spektra atomů</a:t>
            </a:r>
          </a:p>
        </p:txBody>
      </p:sp>
    </p:spTree>
    <p:extLst>
      <p:ext uri="{BB962C8B-B14F-4D97-AF65-F5344CB8AC3E}">
        <p14:creationId xmlns:p14="http://schemas.microsoft.com/office/powerpoint/2010/main" val="2753366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572266-3D04-F11D-3D8D-8A0D90AB2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C0ED36-1215-2467-8472-D14FB9F14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Diskrétní spektra atomů</a:t>
            </a:r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33BFF2BB-35F3-8ACD-117B-243FAB103933}"/>
              </a:ext>
            </a:extLst>
          </p:cNvPr>
          <p:cNvSpPr txBox="1"/>
          <p:nvPr/>
        </p:nvSpPr>
        <p:spPr>
          <a:xfrm>
            <a:off x="1876176" y="1506022"/>
            <a:ext cx="2052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Sluneční spektrum</a:t>
            </a:r>
          </a:p>
        </p:txBody>
      </p:sp>
      <p:pic>
        <p:nvPicPr>
          <p:cNvPr id="6" name="Obrázek 5" descr="Obsah obrázku text, Barevnost, snímek obrazovky, Grafika&#10;&#10;Obsah vygenerovaný umělou inteligencí může být nesprávný.">
            <a:extLst>
              <a:ext uri="{FF2B5EF4-FFF2-40B4-BE49-F238E27FC236}">
                <a16:creationId xmlns:a16="http://schemas.microsoft.com/office/drawing/2014/main" id="{EB766EF7-1BA3-E27E-28A6-42A3B7B889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24" y="5414028"/>
            <a:ext cx="4538710" cy="1078848"/>
          </a:xfrm>
          <a:prstGeom prst="rect">
            <a:avLst/>
          </a:prstGeom>
        </p:spPr>
      </p:pic>
      <p:pic>
        <p:nvPicPr>
          <p:cNvPr id="16" name="Obrázek 15" descr="Obsah obrázku diagram, Vykreslený graf, řada/pruh, text&#10;&#10;Obsah vygenerovaný umělou inteligencí může být nesprávný.">
            <a:extLst>
              <a:ext uri="{FF2B5EF4-FFF2-40B4-BE49-F238E27FC236}">
                <a16:creationId xmlns:a16="http://schemas.microsoft.com/office/drawing/2014/main" id="{81957758-9F74-6F79-BD68-B7B877B2CA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490" y="3697361"/>
            <a:ext cx="2481663" cy="1614133"/>
          </a:xfrm>
          <a:prstGeom prst="rect">
            <a:avLst/>
          </a:prstGeom>
        </p:spPr>
      </p:pic>
      <p:pic>
        <p:nvPicPr>
          <p:cNvPr id="9" name="Obrázek 8" descr="Obsah obrázku Barevnost, duha, světlo, umění&#10;&#10;Obsah vygenerovaný umělou inteligencí může být nesprávný.">
            <a:extLst>
              <a:ext uri="{FF2B5EF4-FFF2-40B4-BE49-F238E27FC236}">
                <a16:creationId xmlns:a16="http://schemas.microsoft.com/office/drawing/2014/main" id="{62B9E8E0-5DA7-A460-B128-842EBD237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36256"/>
            <a:ext cx="4128247" cy="1515537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B11AA9E3-8C02-28E8-3859-E692AD272022}"/>
              </a:ext>
            </a:extLst>
          </p:cNvPr>
          <p:cNvSpPr txBox="1"/>
          <p:nvPr/>
        </p:nvSpPr>
        <p:spPr>
          <a:xfrm>
            <a:off x="4344295" y="5208872"/>
            <a:ext cx="7095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/>
              <a:t>spojité</a:t>
            </a:r>
          </a:p>
        </p:txBody>
      </p:sp>
    </p:spTree>
    <p:extLst>
      <p:ext uri="{BB962C8B-B14F-4D97-AF65-F5344CB8AC3E}">
        <p14:creationId xmlns:p14="http://schemas.microsoft.com/office/powerpoint/2010/main" val="39975090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C0AD4-85BD-79CA-DC47-7E7DE7F3B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C63DEEC-D6D8-3FB6-D737-8E7C4D133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Diskrétní spektra atomů</a:t>
            </a:r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4FE01B6D-F399-DA4F-2D1A-B53BA1CBB4F6}"/>
              </a:ext>
            </a:extLst>
          </p:cNvPr>
          <p:cNvSpPr txBox="1"/>
          <p:nvPr/>
        </p:nvSpPr>
        <p:spPr>
          <a:xfrm>
            <a:off x="1876176" y="1506022"/>
            <a:ext cx="2052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Sluneční spektrum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8C330C7D-76C0-1052-38CB-CE34056F5EC4}"/>
              </a:ext>
            </a:extLst>
          </p:cNvPr>
          <p:cNvSpPr txBox="1"/>
          <p:nvPr/>
        </p:nvSpPr>
        <p:spPr>
          <a:xfrm>
            <a:off x="7726385" y="1506022"/>
            <a:ext cx="2545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Spektrum atomu vodíku</a:t>
            </a:r>
          </a:p>
        </p:txBody>
      </p:sp>
      <p:pic>
        <p:nvPicPr>
          <p:cNvPr id="6" name="Obrázek 5" descr="Obsah obrázku text, Barevnost, snímek obrazovky, Grafika&#10;&#10;Obsah vygenerovaný umělou inteligencí může být nesprávný.">
            <a:extLst>
              <a:ext uri="{FF2B5EF4-FFF2-40B4-BE49-F238E27FC236}">
                <a16:creationId xmlns:a16="http://schemas.microsoft.com/office/drawing/2014/main" id="{61FCC95A-0771-4268-D391-66E92D9E5E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24" y="5414028"/>
            <a:ext cx="4538710" cy="1078848"/>
          </a:xfrm>
          <a:prstGeom prst="rect">
            <a:avLst/>
          </a:prstGeom>
        </p:spPr>
      </p:pic>
      <p:pic>
        <p:nvPicPr>
          <p:cNvPr id="8" name="Obrázek 7" descr="Obsah obrázku text, snímek obrazovky, řada/pruh, Vykreslený graf&#10;&#10;Obsah vygenerovaný umělou inteligencí může být nesprávný.">
            <a:extLst>
              <a:ext uri="{FF2B5EF4-FFF2-40B4-BE49-F238E27FC236}">
                <a16:creationId xmlns:a16="http://schemas.microsoft.com/office/drawing/2014/main" id="{365F636D-DF00-E83F-8767-5BCAB3717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976" y="5414027"/>
            <a:ext cx="4722836" cy="1103618"/>
          </a:xfrm>
          <a:prstGeom prst="rect">
            <a:avLst/>
          </a:prstGeom>
        </p:spPr>
      </p:pic>
      <p:pic>
        <p:nvPicPr>
          <p:cNvPr id="14" name="Obrázek 13" descr="Obsah obrázku text, diagram, řada/pruh, Vykreslený graf&#10;&#10;Obsah vygenerovaný umělou inteligencí může být nesprávný.">
            <a:extLst>
              <a:ext uri="{FF2B5EF4-FFF2-40B4-BE49-F238E27FC236}">
                <a16:creationId xmlns:a16="http://schemas.microsoft.com/office/drawing/2014/main" id="{579BB8BA-F0CE-0F25-0748-BE1F38ADF7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2929" y="3697360"/>
            <a:ext cx="2587262" cy="1695039"/>
          </a:xfrm>
          <a:prstGeom prst="rect">
            <a:avLst/>
          </a:prstGeom>
        </p:spPr>
      </p:pic>
      <p:pic>
        <p:nvPicPr>
          <p:cNvPr id="16" name="Obrázek 15" descr="Obsah obrázku diagram, Vykreslený graf, řada/pruh, text&#10;&#10;Obsah vygenerovaný umělou inteligencí může být nesprávný.">
            <a:extLst>
              <a:ext uri="{FF2B5EF4-FFF2-40B4-BE49-F238E27FC236}">
                <a16:creationId xmlns:a16="http://schemas.microsoft.com/office/drawing/2014/main" id="{C3125A63-09EA-E9C5-9CF2-888CE6C80B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490" y="3697361"/>
            <a:ext cx="2481663" cy="1614133"/>
          </a:xfrm>
          <a:prstGeom prst="rect">
            <a:avLst/>
          </a:prstGeom>
        </p:spPr>
      </p:pic>
      <p:pic>
        <p:nvPicPr>
          <p:cNvPr id="5" name="Obrázek 4" descr="Obsah obrázku Purpurová, světlo, fialka, zeď&#10;&#10;Obsah vygenerovaný umělou inteligencí může být nesprávný.">
            <a:extLst>
              <a:ext uri="{FF2B5EF4-FFF2-40B4-BE49-F238E27FC236}">
                <a16:creationId xmlns:a16="http://schemas.microsoft.com/office/drawing/2014/main" id="{3B85D124-8952-E30B-A66D-587E128F50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411" y="1913525"/>
            <a:ext cx="4284298" cy="1560998"/>
          </a:xfrm>
          <a:prstGeom prst="rect">
            <a:avLst/>
          </a:prstGeom>
        </p:spPr>
      </p:pic>
      <p:pic>
        <p:nvPicPr>
          <p:cNvPr id="9" name="Obrázek 8" descr="Obsah obrázku Barevnost, duha, světlo, umění&#10;&#10;Obsah vygenerovaný umělou inteligencí může být nesprávný.">
            <a:extLst>
              <a:ext uri="{FF2B5EF4-FFF2-40B4-BE49-F238E27FC236}">
                <a16:creationId xmlns:a16="http://schemas.microsoft.com/office/drawing/2014/main" id="{9A8037FF-35A5-CE85-B171-4D4EFD5B06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36256"/>
            <a:ext cx="4128247" cy="1515537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E590D96A-B0D8-03EB-9FD7-EE1A2B5E02DC}"/>
              </a:ext>
            </a:extLst>
          </p:cNvPr>
          <p:cNvSpPr txBox="1"/>
          <p:nvPr/>
        </p:nvSpPr>
        <p:spPr>
          <a:xfrm>
            <a:off x="4344295" y="5208872"/>
            <a:ext cx="7095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/>
              <a:t>spojité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D17E02CB-5602-9AEB-CB22-898C811823D8}"/>
              </a:ext>
            </a:extLst>
          </p:cNvPr>
          <p:cNvSpPr txBox="1"/>
          <p:nvPr/>
        </p:nvSpPr>
        <p:spPr>
          <a:xfrm>
            <a:off x="10188123" y="4993429"/>
            <a:ext cx="8923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/>
              <a:t>diskrétní </a:t>
            </a:r>
          </a:p>
          <a:p>
            <a:r>
              <a:rPr lang="cs-CZ" sz="1400" dirty="0"/>
              <a:t>(čarové)</a:t>
            </a:r>
          </a:p>
        </p:txBody>
      </p:sp>
    </p:spTree>
    <p:extLst>
      <p:ext uri="{BB962C8B-B14F-4D97-AF65-F5344CB8AC3E}">
        <p14:creationId xmlns:p14="http://schemas.microsoft.com/office/powerpoint/2010/main" val="1667810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40A626B-3866-B665-0BC3-EBA5EEFD7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Kvantov</a:t>
            </a:r>
            <a:r>
              <a:rPr lang="cs-CZ" dirty="0"/>
              <a:t>á</a:t>
            </a:r>
            <a:r>
              <a:rPr lang="en-US" dirty="0"/>
              <a:t> </a:t>
            </a:r>
            <a:r>
              <a:rPr lang="en-US" dirty="0" err="1"/>
              <a:t>hypot</a:t>
            </a:r>
            <a:r>
              <a:rPr lang="cs-CZ" dirty="0" err="1"/>
              <a:t>éza</a:t>
            </a:r>
            <a:r>
              <a:rPr lang="cs-CZ" dirty="0"/>
              <a:t> – kvantování energie světla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8BFDDDB-C090-1B25-4FE2-CB6C9BF199D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dirty="0"/>
                  <a:t>světlo je látkou přijímáno a vyzařováno </a:t>
                </a:r>
                <a:r>
                  <a:rPr lang="cs-CZ" b="1" dirty="0"/>
                  <a:t>vždy v balíčcích (kvantech) o energii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 panose="02040503050406030204" pitchFamily="18" charset="0"/>
                      </a:rPr>
                      <m:t>𝑬</m:t>
                    </m:r>
                    <m:r>
                      <a:rPr lang="cs-CZ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cs-CZ" b="1" i="1" smtClean="0">
                        <a:latin typeface="Cambria Math" panose="02040503050406030204" pitchFamily="18" charset="0"/>
                      </a:rPr>
                      <m:t>𝒉𝒇</m:t>
                    </m:r>
                  </m:oMath>
                </a14:m>
                <a:endParaRPr lang="cs-CZ" b="1" dirty="0"/>
              </a:p>
              <a:p>
                <a:r>
                  <a:rPr lang="cs-CZ" dirty="0"/>
                  <a:t>energie přijatá/vyzářená atomem nemůže být libovolná, ale má jen určité hodnoty</a:t>
                </a:r>
              </a:p>
              <a:p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(Albert Einstein &amp; Max Planck)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8BFDDDB-C090-1B25-4FE2-CB6C9BF199D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17" t="-2381" r="-15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 descr="Obsah obrázku Lidská tvář, portrét, černobílá, oblečení&#10;&#10;Obsah vygenerovaný umělou inteligencí může být nesprávný.">
            <a:extLst>
              <a:ext uri="{FF2B5EF4-FFF2-40B4-BE49-F238E27FC236}">
                <a16:creationId xmlns:a16="http://schemas.microsoft.com/office/drawing/2014/main" id="{A51F97CB-3D9B-859F-FAF7-04D1F2261B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011" y="3939466"/>
            <a:ext cx="1783631" cy="2180488"/>
          </a:xfrm>
          <a:prstGeom prst="rect">
            <a:avLst/>
          </a:prstGeom>
        </p:spPr>
      </p:pic>
      <p:pic>
        <p:nvPicPr>
          <p:cNvPr id="6" name="Obrázek 5" descr="Obsah obrázku osoba, Lidská tvář, oblečení, portrét&#10;&#10;Obsah vygenerovaný umělou inteligencí může být nesprávný.">
            <a:extLst>
              <a:ext uri="{FF2B5EF4-FFF2-40B4-BE49-F238E27FC236}">
                <a16:creationId xmlns:a16="http://schemas.microsoft.com/office/drawing/2014/main" id="{82F38B56-9B2A-6F2E-1020-CBADE84336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102" y="3939466"/>
            <a:ext cx="1724864" cy="2180488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91FFD50B-A7F8-8C1E-EABB-6FC289DE7954}"/>
              </a:ext>
            </a:extLst>
          </p:cNvPr>
          <p:cNvSpPr txBox="1"/>
          <p:nvPr/>
        </p:nvSpPr>
        <p:spPr>
          <a:xfrm>
            <a:off x="9374008" y="6203497"/>
            <a:ext cx="1845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bg1">
                    <a:lumMod val="50000"/>
                  </a:schemeClr>
                </a:solidFill>
              </a:rPr>
              <a:t>https://en.wikipedia.org/wiki/</a:t>
            </a:r>
          </a:p>
          <a:p>
            <a:r>
              <a:rPr lang="cs-CZ" sz="1000" dirty="0" err="1">
                <a:solidFill>
                  <a:schemeClr val="bg1">
                    <a:lumMod val="50000"/>
                  </a:schemeClr>
                </a:solidFill>
              </a:rPr>
              <a:t>Max_Planck</a:t>
            </a:r>
            <a:endParaRPr lang="cs-CZ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BA277541-1B68-79F7-6FA6-50C067D319EB}"/>
              </a:ext>
            </a:extLst>
          </p:cNvPr>
          <p:cNvSpPr txBox="1"/>
          <p:nvPr/>
        </p:nvSpPr>
        <p:spPr>
          <a:xfrm>
            <a:off x="7230590" y="6203497"/>
            <a:ext cx="1845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bg1">
                    <a:lumMod val="50000"/>
                  </a:schemeClr>
                </a:solidFill>
              </a:rPr>
              <a:t>https://en.wikipedia.org/wiki/</a:t>
            </a:r>
          </a:p>
          <a:p>
            <a:r>
              <a:rPr lang="cs-CZ" sz="1000" dirty="0" err="1">
                <a:solidFill>
                  <a:schemeClr val="bg1">
                    <a:lumMod val="50000"/>
                  </a:schemeClr>
                </a:solidFill>
              </a:rPr>
              <a:t>Albert_Einstein</a:t>
            </a:r>
            <a:endParaRPr lang="cs-CZ" sz="1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4733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3255A-A6EE-5C88-35AA-DBB423336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>
            <a:extLst>
              <a:ext uri="{FF2B5EF4-FFF2-40B4-BE49-F238E27FC236}">
                <a16:creationId xmlns:a16="http://schemas.microsoft.com/office/drawing/2014/main" id="{8520724C-044B-1E0F-8468-7A79E89F0DB9}"/>
              </a:ext>
            </a:extLst>
          </p:cNvPr>
          <p:cNvGrpSpPr/>
          <p:nvPr/>
        </p:nvGrpSpPr>
        <p:grpSpPr>
          <a:xfrm>
            <a:off x="5120938" y="395773"/>
            <a:ext cx="6633597" cy="6066454"/>
            <a:chOff x="928349" y="439837"/>
            <a:chExt cx="6633597" cy="6066454"/>
          </a:xfrm>
        </p:grpSpPr>
        <p:cxnSp>
          <p:nvCxnSpPr>
            <p:cNvPr id="17" name="Přímá spojnice se šipkou 16">
              <a:extLst>
                <a:ext uri="{FF2B5EF4-FFF2-40B4-BE49-F238E27FC236}">
                  <a16:creationId xmlns:a16="http://schemas.microsoft.com/office/drawing/2014/main" id="{59A33D13-948A-69D0-A31D-2F54B0656D59}"/>
                </a:ext>
              </a:extLst>
            </p:cNvPr>
            <p:cNvCxnSpPr/>
            <p:nvPr/>
          </p:nvCxnSpPr>
          <p:spPr>
            <a:xfrm>
              <a:off x="5230762" y="924232"/>
              <a:ext cx="0" cy="1297859"/>
            </a:xfrm>
            <a:prstGeom prst="straightConnector1">
              <a:avLst/>
            </a:prstGeom>
            <a:ln>
              <a:solidFill>
                <a:srgbClr val="0070C0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ovéPole 17">
              <a:extLst>
                <a:ext uri="{FF2B5EF4-FFF2-40B4-BE49-F238E27FC236}">
                  <a16:creationId xmlns:a16="http://schemas.microsoft.com/office/drawing/2014/main" id="{FA3497F6-D554-BB01-2647-B86DD6512CF4}"/>
                </a:ext>
              </a:extLst>
            </p:cNvPr>
            <p:cNvSpPr txBox="1"/>
            <p:nvPr/>
          </p:nvSpPr>
          <p:spPr>
            <a:xfrm>
              <a:off x="5645075" y="1388495"/>
              <a:ext cx="19168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>
                  <a:solidFill>
                    <a:srgbClr val="0070C0"/>
                  </a:solidFill>
                </a:rPr>
                <a:t>excitované stavy</a:t>
              </a:r>
            </a:p>
          </p:txBody>
        </p:sp>
        <p:sp>
          <p:nvSpPr>
            <p:cNvPr id="19" name="TextovéPole 18">
              <a:extLst>
                <a:ext uri="{FF2B5EF4-FFF2-40B4-BE49-F238E27FC236}">
                  <a16:creationId xmlns:a16="http://schemas.microsoft.com/office/drawing/2014/main" id="{866C8CCB-F3E2-CF62-3C02-DB29A026920B}"/>
                </a:ext>
              </a:extLst>
            </p:cNvPr>
            <p:cNvSpPr txBox="1"/>
            <p:nvPr/>
          </p:nvSpPr>
          <p:spPr>
            <a:xfrm>
              <a:off x="5673213" y="6136959"/>
              <a:ext cx="15510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>
                  <a:solidFill>
                    <a:srgbClr val="0070C0"/>
                  </a:solidFill>
                </a:rPr>
                <a:t>základní stav</a:t>
              </a:r>
            </a:p>
          </p:txBody>
        </p:sp>
        <p:sp>
          <p:nvSpPr>
            <p:cNvPr id="20" name="TextovéPole 19">
              <a:extLst>
                <a:ext uri="{FF2B5EF4-FFF2-40B4-BE49-F238E27FC236}">
                  <a16:creationId xmlns:a16="http://schemas.microsoft.com/office/drawing/2014/main" id="{1C06C659-C43B-EA32-566D-360162AD26E3}"/>
                </a:ext>
              </a:extLst>
            </p:cNvPr>
            <p:cNvSpPr txBox="1"/>
            <p:nvPr/>
          </p:nvSpPr>
          <p:spPr>
            <a:xfrm>
              <a:off x="5673213" y="690404"/>
              <a:ext cx="16697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>
                  <a:solidFill>
                    <a:srgbClr val="FF0000"/>
                  </a:solidFill>
                </a:rPr>
                <a:t>volný elektron</a:t>
              </a:r>
            </a:p>
          </p:txBody>
        </p:sp>
        <p:pic>
          <p:nvPicPr>
            <p:cNvPr id="30" name="Obrázek 29" descr="Obsah obrázku text, snímek obrazovky, řada/pruh, číslo&#10;&#10;Obsah vygenerovaný umělou inteligencí může být nesprávný.">
              <a:extLst>
                <a:ext uri="{FF2B5EF4-FFF2-40B4-BE49-F238E27FC236}">
                  <a16:creationId xmlns:a16="http://schemas.microsoft.com/office/drawing/2014/main" id="{B9B7AAE8-9C18-A88F-9404-BC110E1F8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8349" y="439837"/>
              <a:ext cx="3959179" cy="6066453"/>
            </a:xfrm>
            <a:prstGeom prst="rect">
              <a:avLst/>
            </a:prstGeom>
          </p:spPr>
        </p:pic>
      </p:grpSp>
      <p:sp>
        <p:nvSpPr>
          <p:cNvPr id="3" name="Nadpis 1">
            <a:extLst>
              <a:ext uri="{FF2B5EF4-FFF2-40B4-BE49-F238E27FC236}">
                <a16:creationId xmlns:a16="http://schemas.microsoft.com/office/drawing/2014/main" id="{274A33A0-CE2C-57B1-6DCD-0CE488383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541" y="591267"/>
            <a:ext cx="3807638" cy="1325563"/>
          </a:xfrm>
        </p:spPr>
        <p:txBody>
          <a:bodyPr>
            <a:normAutofit/>
          </a:bodyPr>
          <a:lstStyle/>
          <a:p>
            <a:r>
              <a:rPr lang="cs-CZ" sz="3600" dirty="0"/>
              <a:t>Energetické hladiny </a:t>
            </a:r>
            <a:br>
              <a:rPr lang="cs-CZ" sz="3600" dirty="0"/>
            </a:br>
            <a:r>
              <a:rPr lang="cs-CZ" sz="3600" dirty="0"/>
              <a:t>v atomu</a:t>
            </a: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33650403-2117-A05C-775E-D4B2B9C5E20F}"/>
              </a:ext>
            </a:extLst>
          </p:cNvPr>
          <p:cNvSpPr txBox="1">
            <a:spLocks/>
          </p:cNvSpPr>
          <p:nvPr/>
        </p:nvSpPr>
        <p:spPr>
          <a:xfrm>
            <a:off x="759541" y="2021860"/>
            <a:ext cx="352732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400" dirty="0"/>
              <a:t>= povolené energie, které elektron v atomu může mít</a:t>
            </a:r>
          </a:p>
        </p:txBody>
      </p:sp>
    </p:spTree>
    <p:extLst>
      <p:ext uri="{BB962C8B-B14F-4D97-AF65-F5344CB8AC3E}">
        <p14:creationId xmlns:p14="http://schemas.microsoft.com/office/powerpoint/2010/main" val="1797510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0E7281-AEB6-F9B0-7546-4E9D70F51C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>
            <a:extLst>
              <a:ext uri="{FF2B5EF4-FFF2-40B4-BE49-F238E27FC236}">
                <a16:creationId xmlns:a16="http://schemas.microsoft.com/office/drawing/2014/main" id="{E478C0F4-618A-4318-063A-07C33B9DF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541" y="591267"/>
            <a:ext cx="3807638" cy="1325563"/>
          </a:xfrm>
        </p:spPr>
        <p:txBody>
          <a:bodyPr>
            <a:normAutofit/>
          </a:bodyPr>
          <a:lstStyle/>
          <a:p>
            <a:r>
              <a:rPr lang="cs-CZ" sz="3600" dirty="0"/>
              <a:t>Energetické hladiny </a:t>
            </a:r>
            <a:br>
              <a:rPr lang="cs-CZ" sz="3600" dirty="0"/>
            </a:br>
            <a:r>
              <a:rPr lang="cs-CZ" sz="3600" dirty="0"/>
              <a:t>v atomu</a:t>
            </a: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132C5005-FF15-2D87-70C5-4B4B68905E95}"/>
              </a:ext>
            </a:extLst>
          </p:cNvPr>
          <p:cNvSpPr txBox="1">
            <a:spLocks/>
          </p:cNvSpPr>
          <p:nvPr/>
        </p:nvSpPr>
        <p:spPr>
          <a:xfrm>
            <a:off x="759541" y="2021860"/>
            <a:ext cx="352732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400" dirty="0"/>
              <a:t>= povolené energie, které elektron v atomu může mít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8EBC0A84-35B6-CC6C-FE1E-2C85EC7EA0E2}"/>
              </a:ext>
            </a:extLst>
          </p:cNvPr>
          <p:cNvGrpSpPr/>
          <p:nvPr/>
        </p:nvGrpSpPr>
        <p:grpSpPr>
          <a:xfrm>
            <a:off x="4616339" y="529468"/>
            <a:ext cx="7232202" cy="5932758"/>
            <a:chOff x="329744" y="573533"/>
            <a:chExt cx="7232202" cy="5932758"/>
          </a:xfrm>
        </p:grpSpPr>
        <p:cxnSp>
          <p:nvCxnSpPr>
            <p:cNvPr id="12" name="Přímá spojnice se šipkou 11">
              <a:extLst>
                <a:ext uri="{FF2B5EF4-FFF2-40B4-BE49-F238E27FC236}">
                  <a16:creationId xmlns:a16="http://schemas.microsoft.com/office/drawing/2014/main" id="{F89BBB56-9C40-B9AB-E950-3B1F2B6EB28B}"/>
                </a:ext>
              </a:extLst>
            </p:cNvPr>
            <p:cNvCxnSpPr/>
            <p:nvPr/>
          </p:nvCxnSpPr>
          <p:spPr>
            <a:xfrm>
              <a:off x="5230762" y="924232"/>
              <a:ext cx="0" cy="1297859"/>
            </a:xfrm>
            <a:prstGeom prst="straightConnector1">
              <a:avLst/>
            </a:prstGeom>
            <a:ln>
              <a:solidFill>
                <a:srgbClr val="0070C0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ovéPole 12">
              <a:extLst>
                <a:ext uri="{FF2B5EF4-FFF2-40B4-BE49-F238E27FC236}">
                  <a16:creationId xmlns:a16="http://schemas.microsoft.com/office/drawing/2014/main" id="{82DDF79F-72DD-435C-00D2-848200D7CA86}"/>
                </a:ext>
              </a:extLst>
            </p:cNvPr>
            <p:cNvSpPr txBox="1"/>
            <p:nvPr/>
          </p:nvSpPr>
          <p:spPr>
            <a:xfrm>
              <a:off x="5645075" y="1388495"/>
              <a:ext cx="19168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>
                  <a:solidFill>
                    <a:srgbClr val="0070C0"/>
                  </a:solidFill>
                </a:rPr>
                <a:t>excitované stavy</a:t>
              </a:r>
            </a:p>
          </p:txBody>
        </p:sp>
        <p:sp>
          <p:nvSpPr>
            <p:cNvPr id="14" name="TextovéPole 13">
              <a:extLst>
                <a:ext uri="{FF2B5EF4-FFF2-40B4-BE49-F238E27FC236}">
                  <a16:creationId xmlns:a16="http://schemas.microsoft.com/office/drawing/2014/main" id="{7E1CB1EE-B05C-BB90-7847-2ED13F7377EF}"/>
                </a:ext>
              </a:extLst>
            </p:cNvPr>
            <p:cNvSpPr txBox="1"/>
            <p:nvPr/>
          </p:nvSpPr>
          <p:spPr>
            <a:xfrm>
              <a:off x="5673213" y="6136959"/>
              <a:ext cx="15510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>
                  <a:solidFill>
                    <a:srgbClr val="0070C0"/>
                  </a:solidFill>
                </a:rPr>
                <a:t>základní stav</a:t>
              </a:r>
            </a:p>
          </p:txBody>
        </p:sp>
        <p:sp>
          <p:nvSpPr>
            <p:cNvPr id="15" name="TextovéPole 14">
              <a:extLst>
                <a:ext uri="{FF2B5EF4-FFF2-40B4-BE49-F238E27FC236}">
                  <a16:creationId xmlns:a16="http://schemas.microsoft.com/office/drawing/2014/main" id="{CB172DFB-A695-3B41-905F-57988A53FB95}"/>
                </a:ext>
              </a:extLst>
            </p:cNvPr>
            <p:cNvSpPr txBox="1"/>
            <p:nvPr/>
          </p:nvSpPr>
          <p:spPr>
            <a:xfrm>
              <a:off x="5673213" y="690404"/>
              <a:ext cx="16697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>
                  <a:solidFill>
                    <a:srgbClr val="FF0000"/>
                  </a:solidFill>
                </a:rPr>
                <a:t>volný elektron</a:t>
              </a:r>
            </a:p>
          </p:txBody>
        </p:sp>
        <p:pic>
          <p:nvPicPr>
            <p:cNvPr id="16" name="Obrázek 15" descr="Obsah obrázku text, snímek obrazovky, řada/pruh, diagram&#10;&#10;Obsah vygenerovaný umělou inteligencí může být nesprávný.">
              <a:extLst>
                <a:ext uri="{FF2B5EF4-FFF2-40B4-BE49-F238E27FC236}">
                  <a16:creationId xmlns:a16="http://schemas.microsoft.com/office/drawing/2014/main" id="{3DDF4A11-F9B2-681F-9948-25EB3009F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744" y="573533"/>
              <a:ext cx="4458568" cy="5932757"/>
            </a:xfrm>
            <a:prstGeom prst="rect">
              <a:avLst/>
            </a:prstGeom>
          </p:spPr>
        </p:pic>
      </p:grpSp>
      <p:sp>
        <p:nvSpPr>
          <p:cNvPr id="21" name="Nadpis 1">
            <a:extLst>
              <a:ext uri="{FF2B5EF4-FFF2-40B4-BE49-F238E27FC236}">
                <a16:creationId xmlns:a16="http://schemas.microsoft.com/office/drawing/2014/main" id="{A9832B47-45DE-4892-D314-215C2D128554}"/>
              </a:ext>
            </a:extLst>
          </p:cNvPr>
          <p:cNvSpPr txBox="1">
            <a:spLocks/>
          </p:cNvSpPr>
          <p:nvPr/>
        </p:nvSpPr>
        <p:spPr>
          <a:xfrm>
            <a:off x="5583540" y="6462225"/>
            <a:ext cx="1024920" cy="369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/>
              <a:t>Lyman</a:t>
            </a:r>
            <a:endParaRPr lang="cs-CZ" sz="2400" dirty="0"/>
          </a:p>
        </p:txBody>
      </p:sp>
      <p:sp>
        <p:nvSpPr>
          <p:cNvPr id="23" name="Nadpis 1">
            <a:extLst>
              <a:ext uri="{FF2B5EF4-FFF2-40B4-BE49-F238E27FC236}">
                <a16:creationId xmlns:a16="http://schemas.microsoft.com/office/drawing/2014/main" id="{CA86E682-A13A-8864-9912-29FFB08AB4A2}"/>
              </a:ext>
            </a:extLst>
          </p:cNvPr>
          <p:cNvSpPr txBox="1">
            <a:spLocks/>
          </p:cNvSpPr>
          <p:nvPr/>
        </p:nvSpPr>
        <p:spPr>
          <a:xfrm>
            <a:off x="6945308" y="2315308"/>
            <a:ext cx="1024920" cy="369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/>
              <a:t>Balmer</a:t>
            </a:r>
            <a:endParaRPr lang="cs-CZ" sz="2400" dirty="0"/>
          </a:p>
        </p:txBody>
      </p:sp>
      <p:sp>
        <p:nvSpPr>
          <p:cNvPr id="24" name="Nadpis 1">
            <a:extLst>
              <a:ext uri="{FF2B5EF4-FFF2-40B4-BE49-F238E27FC236}">
                <a16:creationId xmlns:a16="http://schemas.microsoft.com/office/drawing/2014/main" id="{25BB0AD8-9A7B-4ED1-CC3A-CB36B50AC6AA}"/>
              </a:ext>
            </a:extLst>
          </p:cNvPr>
          <p:cNvSpPr txBox="1">
            <a:spLocks/>
          </p:cNvSpPr>
          <p:nvPr/>
        </p:nvSpPr>
        <p:spPr>
          <a:xfrm>
            <a:off x="7919112" y="1397887"/>
            <a:ext cx="1362951" cy="631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/>
              <a:t>Paschen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643451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id="{234384FE-758C-721A-B702-4446B55448A4}"/>
              </a:ext>
            </a:extLst>
          </p:cNvPr>
          <p:cNvSpPr txBox="1"/>
          <p:nvPr/>
        </p:nvSpPr>
        <p:spPr>
          <a:xfrm>
            <a:off x="4850946" y="2392474"/>
            <a:ext cx="6921910" cy="4577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r" fontAlgn="base">
              <a:spcBef>
                <a:spcPts val="200"/>
              </a:spcBef>
            </a:pPr>
            <a:r>
              <a:rPr lang="en-US" sz="2400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Quantum mechanics describes </a:t>
            </a:r>
            <a:r>
              <a:rPr lang="cs-CZ" sz="2400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N</a:t>
            </a:r>
            <a:r>
              <a:rPr lang="en-US" sz="2400" i="1" dirty="0" err="1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ature</a:t>
            </a:r>
            <a:r>
              <a:rPr lang="en-US" sz="2400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 as </a:t>
            </a:r>
            <a:r>
              <a:rPr lang="en-US" sz="2400" b="1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absurd from the point of view of common</a:t>
            </a:r>
            <a:r>
              <a:rPr lang="cs-CZ" sz="2400" b="1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sz="2400" b="1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sense</a:t>
            </a:r>
            <a:r>
              <a:rPr lang="cs-CZ" sz="24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.</a:t>
            </a:r>
            <a:r>
              <a:rPr lang="en-US" sz="2400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 </a:t>
            </a:r>
            <a:endParaRPr lang="cs-CZ" sz="2400" i="1" dirty="0">
              <a:solidFill>
                <a:schemeClr val="tx2">
                  <a:lumMod val="75000"/>
                  <a:lumOff val="25000"/>
                </a:schemeClr>
              </a:solidFill>
              <a:effectLst/>
            </a:endParaRPr>
          </a:p>
          <a:p>
            <a:pPr algn="r" fontAlgn="base">
              <a:spcBef>
                <a:spcPts val="200"/>
              </a:spcBef>
            </a:pPr>
            <a:r>
              <a:rPr lang="cs-CZ" sz="2400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</a:t>
            </a:r>
            <a:r>
              <a:rPr lang="en-US" sz="2400" i="1" dirty="0" err="1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nd</a:t>
            </a:r>
            <a:r>
              <a:rPr lang="en-US" sz="2400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 it fully agrees with experiment. </a:t>
            </a:r>
            <a:endParaRPr lang="cs-CZ" sz="2400" i="1" dirty="0">
              <a:solidFill>
                <a:schemeClr val="tx2">
                  <a:lumMod val="75000"/>
                  <a:lumOff val="25000"/>
                </a:schemeClr>
              </a:solidFill>
              <a:effectLst/>
            </a:endParaRPr>
          </a:p>
          <a:p>
            <a:pPr algn="r" fontAlgn="base">
              <a:spcBef>
                <a:spcPts val="200"/>
              </a:spcBef>
            </a:pPr>
            <a:endParaRPr lang="cs-CZ" sz="2400" i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r" fontAlgn="base">
              <a:spcBef>
                <a:spcPts val="200"/>
              </a:spcBef>
            </a:pPr>
            <a:r>
              <a:rPr lang="en-US" sz="2400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So, I hope you can accept </a:t>
            </a:r>
            <a:r>
              <a:rPr lang="cs-CZ" sz="2400" b="1" i="1" dirty="0">
                <a:solidFill>
                  <a:schemeClr val="tx2">
                    <a:lumMod val="75000"/>
                    <a:lumOff val="25000"/>
                  </a:schemeClr>
                </a:solidFill>
              </a:rPr>
              <a:t>N</a:t>
            </a:r>
            <a:r>
              <a:rPr lang="en-US" sz="2400" b="1" i="1" dirty="0" err="1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ature</a:t>
            </a:r>
            <a:r>
              <a:rPr lang="en-US" sz="2400" b="1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 as she is </a:t>
            </a:r>
            <a:r>
              <a:rPr lang="en-US" sz="2400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– </a:t>
            </a:r>
            <a:r>
              <a:rPr lang="en-US" sz="2400" b="1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absurd</a:t>
            </a:r>
            <a:r>
              <a:rPr lang="en-US" sz="2400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. </a:t>
            </a:r>
          </a:p>
          <a:p>
            <a:pPr algn="r" fontAlgn="base">
              <a:spcBef>
                <a:spcPts val="200"/>
              </a:spcBef>
            </a:pPr>
            <a:endParaRPr lang="cs-CZ" sz="2400" i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r" fontAlgn="base">
              <a:spcBef>
                <a:spcPts val="200"/>
              </a:spcBef>
            </a:pPr>
            <a:endParaRPr lang="cs-CZ" sz="2400" i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r" fontAlgn="base">
              <a:spcBef>
                <a:spcPts val="200"/>
              </a:spcBef>
            </a:pPr>
            <a:r>
              <a:rPr lang="en-US" sz="2400" i="1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</a:rPr>
              <a:t>Richard Feynman </a:t>
            </a:r>
          </a:p>
        </p:txBody>
      </p:sp>
      <p:pic>
        <p:nvPicPr>
          <p:cNvPr id="9" name="Obrázek 8" descr="Obsah obrázku Lidská tvář, osoba, portrét, oblečení&#10;&#10;Obsah vygenerovaný umělou inteligencí může být nesprávný.">
            <a:extLst>
              <a:ext uri="{FF2B5EF4-FFF2-40B4-BE49-F238E27FC236}">
                <a16:creationId xmlns:a16="http://schemas.microsoft.com/office/drawing/2014/main" id="{62EF8CE4-5FC7-ACC3-9FFB-49F5F80555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50946" cy="6858000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B03A3003-BF34-7EC4-6F86-A36AD2C22EE6}"/>
              </a:ext>
            </a:extLst>
          </p:cNvPr>
          <p:cNvSpPr txBox="1"/>
          <p:nvPr/>
        </p:nvSpPr>
        <p:spPr>
          <a:xfrm>
            <a:off x="1534716" y="6498734"/>
            <a:ext cx="3316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https://en.wikipedia.org/wiki/Richard_Feynman</a:t>
            </a:r>
            <a:endParaRPr lang="cs-CZ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426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E1A92768-C90D-4200-8975-84CC4D4BC9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Obrázek 8" descr="Obsah obrázku laser, světlo&#10;&#10;Obsah vygenerovaný umělou inteligencí může být nesprávný.">
            <a:extLst>
              <a:ext uri="{FF2B5EF4-FFF2-40B4-BE49-F238E27FC236}">
                <a16:creationId xmlns:a16="http://schemas.microsoft.com/office/drawing/2014/main" id="{544F4E06-0A95-405A-DAB6-815833D451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6" r="1650" b="-2"/>
          <a:stretch/>
        </p:blipFill>
        <p:spPr>
          <a:xfrm>
            <a:off x="-10984" y="3463499"/>
            <a:ext cx="4003019" cy="3388883"/>
          </a:xfrm>
          <a:prstGeom prst="rect">
            <a:avLst/>
          </a:prstGeom>
        </p:spPr>
      </p:pic>
      <p:pic>
        <p:nvPicPr>
          <p:cNvPr id="7" name="Obrázek 6" descr="Obsah obrázku venku, dům, Solární energie, solární energie&#10;&#10;Obsah vygenerovaný umělou inteligencí může být nesprávný.">
            <a:extLst>
              <a:ext uri="{FF2B5EF4-FFF2-40B4-BE49-F238E27FC236}">
                <a16:creationId xmlns:a16="http://schemas.microsoft.com/office/drawing/2014/main" id="{41427CF9-384D-4C74-3205-EB0B722179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7" r="5785" b="-3"/>
          <a:stretch/>
        </p:blipFill>
        <p:spPr>
          <a:xfrm>
            <a:off x="4094479" y="10"/>
            <a:ext cx="4014047" cy="3383270"/>
          </a:xfrm>
          <a:prstGeom prst="rect">
            <a:avLst/>
          </a:prstGeom>
        </p:spPr>
      </p:pic>
      <p:pic>
        <p:nvPicPr>
          <p:cNvPr id="15" name="Obrázek 14" descr="Obsah obrázku Elektronické inženýrství, Elektronická součástka, obvod, Obvodoví součástka&#10;&#10;Obsah vygenerovaný umělou inteligencí může být nesprávný.">
            <a:extLst>
              <a:ext uri="{FF2B5EF4-FFF2-40B4-BE49-F238E27FC236}">
                <a16:creationId xmlns:a16="http://schemas.microsoft.com/office/drawing/2014/main" id="{4F9463FA-896D-F4D7-DF83-616C17595D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5" r="13281" b="1"/>
          <a:stretch/>
        </p:blipFill>
        <p:spPr>
          <a:xfrm>
            <a:off x="-3048" y="-1"/>
            <a:ext cx="4003039" cy="3383270"/>
          </a:xfrm>
          <a:prstGeom prst="rect">
            <a:avLst/>
          </a:prstGeom>
        </p:spPr>
      </p:pic>
      <p:pic>
        <p:nvPicPr>
          <p:cNvPr id="13" name="Obrázek 12" descr="Obsah obrázku světlo, noc, hvězda&#10;&#10;Obsah vygenerovaný umělou inteligencí může být nesprávný.">
            <a:extLst>
              <a:ext uri="{FF2B5EF4-FFF2-40B4-BE49-F238E27FC236}">
                <a16:creationId xmlns:a16="http://schemas.microsoft.com/office/drawing/2014/main" id="{15539D33-0466-1DBE-2BD2-B8BDEAA301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3" r="4" b="4"/>
          <a:stretch/>
        </p:blipFill>
        <p:spPr>
          <a:xfrm>
            <a:off x="8185933" y="0"/>
            <a:ext cx="4003019" cy="3388893"/>
          </a:xfrm>
          <a:prstGeom prst="rect">
            <a:avLst/>
          </a:prstGeom>
        </p:spPr>
      </p:pic>
      <p:pic>
        <p:nvPicPr>
          <p:cNvPr id="17" name="Obrázek 16" descr="Obsah obrázku zařízení, zeď, interiér, lineární urychlovač&#10;&#10;Obsah vygenerovaný umělou inteligencí může být nesprávný.">
            <a:extLst>
              <a:ext uri="{FF2B5EF4-FFF2-40B4-BE49-F238E27FC236}">
                <a16:creationId xmlns:a16="http://schemas.microsoft.com/office/drawing/2014/main" id="{B2088923-9990-3942-1BB1-BD453E2582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44" r="5" b="305"/>
          <a:stretch/>
        </p:blipFill>
        <p:spPr>
          <a:xfrm>
            <a:off x="8199966" y="3469107"/>
            <a:ext cx="3992034" cy="3388893"/>
          </a:xfrm>
          <a:prstGeom prst="rect">
            <a:avLst/>
          </a:prstGeom>
        </p:spPr>
      </p:pic>
      <p:pic>
        <p:nvPicPr>
          <p:cNvPr id="3" name="Obrázek 2" descr="Obsah obrázku umění&#10;&#10;Obsah vygenerovaný umělou inteligencí může být nesprávný.">
            <a:extLst>
              <a:ext uri="{FF2B5EF4-FFF2-40B4-BE49-F238E27FC236}">
                <a16:creationId xmlns:a16="http://schemas.microsoft.com/office/drawing/2014/main" id="{299E8FDE-C48D-1D93-A16E-86405E577F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194" y="3846559"/>
            <a:ext cx="4004204" cy="300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52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0AC32-6BCB-677E-2896-A980F739C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ovéPole 16">
            <a:extLst>
              <a:ext uri="{FF2B5EF4-FFF2-40B4-BE49-F238E27FC236}">
                <a16:creationId xmlns:a16="http://schemas.microsoft.com/office/drawing/2014/main" id="{5D50D0BF-F8B4-D9D7-D214-AEB68B052A2F}"/>
              </a:ext>
            </a:extLst>
          </p:cNvPr>
          <p:cNvSpPr txBox="1"/>
          <p:nvPr/>
        </p:nvSpPr>
        <p:spPr>
          <a:xfrm>
            <a:off x="1980148" y="200555"/>
            <a:ext cx="2380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vysvětlení </a:t>
            </a:r>
          </a:p>
          <a:p>
            <a:r>
              <a:rPr lang="cs-CZ" dirty="0"/>
              <a:t>fotoelektrického jevu</a:t>
            </a:r>
          </a:p>
          <a:p>
            <a:r>
              <a:rPr lang="cs-CZ" dirty="0"/>
              <a:t>(Albert Einstein)</a:t>
            </a:r>
          </a:p>
        </p:txBody>
      </p:sp>
      <p:grpSp>
        <p:nvGrpSpPr>
          <p:cNvPr id="23" name="Skupina 22">
            <a:extLst>
              <a:ext uri="{FF2B5EF4-FFF2-40B4-BE49-F238E27FC236}">
                <a16:creationId xmlns:a16="http://schemas.microsoft.com/office/drawing/2014/main" id="{20DA44E1-0F4C-9A3B-CC8D-3EE95C08AF64}"/>
              </a:ext>
            </a:extLst>
          </p:cNvPr>
          <p:cNvGrpSpPr/>
          <p:nvPr/>
        </p:nvGrpSpPr>
        <p:grpSpPr>
          <a:xfrm>
            <a:off x="914809" y="2782669"/>
            <a:ext cx="11140787" cy="1581019"/>
            <a:chOff x="904566" y="4907726"/>
            <a:chExt cx="11140787" cy="1581019"/>
          </a:xfrm>
        </p:grpSpPr>
        <p:sp>
          <p:nvSpPr>
            <p:cNvPr id="4" name="Šipka: doprava 3">
              <a:extLst>
                <a:ext uri="{FF2B5EF4-FFF2-40B4-BE49-F238E27FC236}">
                  <a16:creationId xmlns:a16="http://schemas.microsoft.com/office/drawing/2014/main" id="{85EE1DE4-032B-B970-40F5-9AC1ABA037FD}"/>
                </a:ext>
              </a:extLst>
            </p:cNvPr>
            <p:cNvSpPr/>
            <p:nvPr/>
          </p:nvSpPr>
          <p:spPr>
            <a:xfrm>
              <a:off x="904567" y="5614220"/>
              <a:ext cx="10706941" cy="304800"/>
            </a:xfrm>
            <a:prstGeom prst="rightArrow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" name="TextovéPole 4">
              <a:extLst>
                <a:ext uri="{FF2B5EF4-FFF2-40B4-BE49-F238E27FC236}">
                  <a16:creationId xmlns:a16="http://schemas.microsoft.com/office/drawing/2014/main" id="{F58BAD38-CE56-B7CA-5CAC-142844001309}"/>
                </a:ext>
              </a:extLst>
            </p:cNvPr>
            <p:cNvSpPr txBox="1"/>
            <p:nvPr/>
          </p:nvSpPr>
          <p:spPr>
            <a:xfrm>
              <a:off x="904566" y="6027080"/>
              <a:ext cx="9045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dirty="0"/>
                <a:t>1900</a:t>
              </a:r>
            </a:p>
          </p:txBody>
        </p:sp>
        <p:sp>
          <p:nvSpPr>
            <p:cNvPr id="6" name="TextovéPole 5">
              <a:extLst>
                <a:ext uri="{FF2B5EF4-FFF2-40B4-BE49-F238E27FC236}">
                  <a16:creationId xmlns:a16="http://schemas.microsoft.com/office/drawing/2014/main" id="{BDFEBE6B-BFF0-6A6B-677B-4A18CCB6BF15}"/>
                </a:ext>
              </a:extLst>
            </p:cNvPr>
            <p:cNvSpPr txBox="1"/>
            <p:nvPr/>
          </p:nvSpPr>
          <p:spPr>
            <a:xfrm>
              <a:off x="1363203" y="5246144"/>
              <a:ext cx="9045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b="1" dirty="0">
                  <a:solidFill>
                    <a:srgbClr val="F79109"/>
                  </a:solidFill>
                </a:rPr>
                <a:t>1905</a:t>
              </a:r>
            </a:p>
          </p:txBody>
        </p:sp>
        <p:sp>
          <p:nvSpPr>
            <p:cNvPr id="7" name="TextovéPole 6">
              <a:extLst>
                <a:ext uri="{FF2B5EF4-FFF2-40B4-BE49-F238E27FC236}">
                  <a16:creationId xmlns:a16="http://schemas.microsoft.com/office/drawing/2014/main" id="{82301C7B-F8DE-3B3A-ADAD-96196DDB81F9}"/>
                </a:ext>
              </a:extLst>
            </p:cNvPr>
            <p:cNvSpPr txBox="1"/>
            <p:nvPr/>
          </p:nvSpPr>
          <p:spPr>
            <a:xfrm>
              <a:off x="2812960" y="6018593"/>
              <a:ext cx="9045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dirty="0">
                  <a:solidFill>
                    <a:srgbClr val="F79109"/>
                  </a:solidFill>
                </a:rPr>
                <a:t>1925</a:t>
              </a:r>
            </a:p>
          </p:txBody>
        </p:sp>
        <p:sp>
          <p:nvSpPr>
            <p:cNvPr id="8" name="TextovéPole 7">
              <a:extLst>
                <a:ext uri="{FF2B5EF4-FFF2-40B4-BE49-F238E27FC236}">
                  <a16:creationId xmlns:a16="http://schemas.microsoft.com/office/drawing/2014/main" id="{5072A959-631B-B5B9-4580-102F4011D11D}"/>
                </a:ext>
              </a:extLst>
            </p:cNvPr>
            <p:cNvSpPr txBox="1"/>
            <p:nvPr/>
          </p:nvSpPr>
          <p:spPr>
            <a:xfrm>
              <a:off x="10507690" y="5991522"/>
              <a:ext cx="9045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dirty="0">
                  <a:solidFill>
                    <a:srgbClr val="F79109"/>
                  </a:solidFill>
                </a:rPr>
                <a:t>2025</a:t>
              </a:r>
            </a:p>
          </p:txBody>
        </p:sp>
        <p:sp>
          <p:nvSpPr>
            <p:cNvPr id="9" name="TextovéPole 8">
              <a:extLst>
                <a:ext uri="{FF2B5EF4-FFF2-40B4-BE49-F238E27FC236}">
                  <a16:creationId xmlns:a16="http://schemas.microsoft.com/office/drawing/2014/main" id="{13516E3A-5664-98EB-EACC-D798F5223172}"/>
                </a:ext>
              </a:extLst>
            </p:cNvPr>
            <p:cNvSpPr txBox="1"/>
            <p:nvPr/>
          </p:nvSpPr>
          <p:spPr>
            <a:xfrm>
              <a:off x="4721354" y="6021818"/>
              <a:ext cx="9045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dirty="0"/>
                <a:t>1950</a:t>
              </a:r>
            </a:p>
          </p:txBody>
        </p:sp>
        <p:sp>
          <p:nvSpPr>
            <p:cNvPr id="10" name="TextovéPole 9">
              <a:extLst>
                <a:ext uri="{FF2B5EF4-FFF2-40B4-BE49-F238E27FC236}">
                  <a16:creationId xmlns:a16="http://schemas.microsoft.com/office/drawing/2014/main" id="{019C748C-F710-1182-70F8-0F12D026BAB2}"/>
                </a:ext>
              </a:extLst>
            </p:cNvPr>
            <p:cNvSpPr txBox="1"/>
            <p:nvPr/>
          </p:nvSpPr>
          <p:spPr>
            <a:xfrm>
              <a:off x="8534567" y="5995658"/>
              <a:ext cx="9045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dirty="0"/>
                <a:t>2000</a:t>
              </a:r>
            </a:p>
          </p:txBody>
        </p:sp>
        <p:sp>
          <p:nvSpPr>
            <p:cNvPr id="18" name="TextovéPole 17">
              <a:extLst>
                <a:ext uri="{FF2B5EF4-FFF2-40B4-BE49-F238E27FC236}">
                  <a16:creationId xmlns:a16="http://schemas.microsoft.com/office/drawing/2014/main" id="{94530255-2582-18F9-87A7-41653A473600}"/>
                </a:ext>
              </a:extLst>
            </p:cNvPr>
            <p:cNvSpPr txBox="1"/>
            <p:nvPr/>
          </p:nvSpPr>
          <p:spPr>
            <a:xfrm>
              <a:off x="10469775" y="4907726"/>
              <a:ext cx="1575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b="1" dirty="0">
                  <a:solidFill>
                    <a:srgbClr val="F79109"/>
                  </a:solidFill>
                </a:rPr>
                <a:t>Rok kvantové </a:t>
              </a:r>
            </a:p>
            <a:p>
              <a:r>
                <a:rPr lang="cs-CZ" b="1" dirty="0">
                  <a:solidFill>
                    <a:srgbClr val="F79109"/>
                  </a:solidFill>
                </a:rPr>
                <a:t>fyziky</a:t>
              </a:r>
            </a:p>
          </p:txBody>
        </p:sp>
      </p:grpSp>
      <p:sp>
        <p:nvSpPr>
          <p:cNvPr id="27" name="TextovéPole 26">
            <a:extLst>
              <a:ext uri="{FF2B5EF4-FFF2-40B4-BE49-F238E27FC236}">
                <a16:creationId xmlns:a16="http://schemas.microsoft.com/office/drawing/2014/main" id="{6C6245CD-B67E-8663-3D00-CCB136766AA8}"/>
              </a:ext>
            </a:extLst>
          </p:cNvPr>
          <p:cNvSpPr txBox="1"/>
          <p:nvPr/>
        </p:nvSpPr>
        <p:spPr>
          <a:xfrm>
            <a:off x="-3357260" y="-1581432"/>
            <a:ext cx="34412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>
                <a:solidFill>
                  <a:schemeClr val="accent1"/>
                </a:solidFill>
              </a:rPr>
              <a:t>Co je světlo?</a:t>
            </a:r>
          </a:p>
        </p:txBody>
      </p:sp>
      <p:sp>
        <p:nvSpPr>
          <p:cNvPr id="22" name="Šipka: doprava 21">
            <a:extLst>
              <a:ext uri="{FF2B5EF4-FFF2-40B4-BE49-F238E27FC236}">
                <a16:creationId xmlns:a16="http://schemas.microsoft.com/office/drawing/2014/main" id="{B94C99DE-D4D9-46D5-920B-DCCC4A730B71}"/>
              </a:ext>
            </a:extLst>
          </p:cNvPr>
          <p:cNvSpPr/>
          <p:nvPr/>
        </p:nvSpPr>
        <p:spPr>
          <a:xfrm rot="5400000">
            <a:off x="1452826" y="2576479"/>
            <a:ext cx="532682" cy="30244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Šipka: doprava 27">
            <a:extLst>
              <a:ext uri="{FF2B5EF4-FFF2-40B4-BE49-F238E27FC236}">
                <a16:creationId xmlns:a16="http://schemas.microsoft.com/office/drawing/2014/main" id="{A6DC5B00-F092-380B-6DAB-09650A35C507}"/>
              </a:ext>
            </a:extLst>
          </p:cNvPr>
          <p:cNvSpPr/>
          <p:nvPr/>
        </p:nvSpPr>
        <p:spPr>
          <a:xfrm rot="16200000" flipV="1">
            <a:off x="3030371" y="4515409"/>
            <a:ext cx="490231" cy="302441"/>
          </a:xfrm>
          <a:prstGeom prst="rightArrow">
            <a:avLst/>
          </a:prstGeom>
          <a:solidFill>
            <a:srgbClr val="F79109"/>
          </a:solidFill>
          <a:ln>
            <a:solidFill>
              <a:srgbClr val="F7910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FCC0639C-9A01-AF1F-2C53-B356978C8CA6}"/>
              </a:ext>
            </a:extLst>
          </p:cNvPr>
          <p:cNvSpPr txBox="1"/>
          <p:nvPr/>
        </p:nvSpPr>
        <p:spPr>
          <a:xfrm>
            <a:off x="6639991" y="3901029"/>
            <a:ext cx="904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/>
              <a:t>1975</a:t>
            </a:r>
          </a:p>
        </p:txBody>
      </p:sp>
      <p:sp>
        <p:nvSpPr>
          <p:cNvPr id="14" name="Šipka: doprava 13">
            <a:extLst>
              <a:ext uri="{FF2B5EF4-FFF2-40B4-BE49-F238E27FC236}">
                <a16:creationId xmlns:a16="http://schemas.microsoft.com/office/drawing/2014/main" id="{BF8E8A73-4F06-7CEE-830C-28A72EFE83D4}"/>
              </a:ext>
            </a:extLst>
          </p:cNvPr>
          <p:cNvSpPr/>
          <p:nvPr/>
        </p:nvSpPr>
        <p:spPr>
          <a:xfrm rot="5400000">
            <a:off x="9768921" y="2741029"/>
            <a:ext cx="861780" cy="302441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TextovéPole 32">
            <a:extLst>
              <a:ext uri="{FF2B5EF4-FFF2-40B4-BE49-F238E27FC236}">
                <a16:creationId xmlns:a16="http://schemas.microsoft.com/office/drawing/2014/main" id="{BC08B301-64BE-5733-801A-61942EAA6F81}"/>
              </a:ext>
            </a:extLst>
          </p:cNvPr>
          <p:cNvSpPr txBox="1"/>
          <p:nvPr/>
        </p:nvSpPr>
        <p:spPr>
          <a:xfrm>
            <a:off x="9280257" y="135548"/>
            <a:ext cx="2103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kvantové počítače</a:t>
            </a:r>
            <a:endParaRPr lang="cs-CZ" sz="1200" dirty="0"/>
          </a:p>
        </p:txBody>
      </p:sp>
      <p:sp>
        <p:nvSpPr>
          <p:cNvPr id="39" name="TextovéPole 38">
            <a:extLst>
              <a:ext uri="{FF2B5EF4-FFF2-40B4-BE49-F238E27FC236}">
                <a16:creationId xmlns:a16="http://schemas.microsoft.com/office/drawing/2014/main" id="{ACFA35FA-8E1F-EA38-D3D5-D5AC3FFABFAC}"/>
              </a:ext>
            </a:extLst>
          </p:cNvPr>
          <p:cNvSpPr txBox="1"/>
          <p:nvPr/>
        </p:nvSpPr>
        <p:spPr>
          <a:xfrm rot="16200000">
            <a:off x="-1203502" y="3078567"/>
            <a:ext cx="3265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chemeClr val="accent1"/>
                </a:solidFill>
              </a:rPr>
              <a:t>vlnový pohled na světlo</a:t>
            </a:r>
          </a:p>
        </p:txBody>
      </p:sp>
      <p:grpSp>
        <p:nvGrpSpPr>
          <p:cNvPr id="13" name="Skupina 12">
            <a:extLst>
              <a:ext uri="{FF2B5EF4-FFF2-40B4-BE49-F238E27FC236}">
                <a16:creationId xmlns:a16="http://schemas.microsoft.com/office/drawing/2014/main" id="{CAA33EA4-83D3-C876-379C-A40CC5F732AB}"/>
              </a:ext>
            </a:extLst>
          </p:cNvPr>
          <p:cNvGrpSpPr/>
          <p:nvPr/>
        </p:nvGrpSpPr>
        <p:grpSpPr>
          <a:xfrm>
            <a:off x="9008162" y="581518"/>
            <a:ext cx="2840940" cy="1921838"/>
            <a:chOff x="8459619" y="288115"/>
            <a:chExt cx="3833000" cy="2386311"/>
          </a:xfrm>
        </p:grpSpPr>
        <p:pic>
          <p:nvPicPr>
            <p:cNvPr id="11" name="Obrázek 10" descr="Obsah obrázku světlo, osvětlení, interiér, design&#10;&#10;Obsah generovaný pomocí AI může být nesprávný.">
              <a:extLst>
                <a:ext uri="{FF2B5EF4-FFF2-40B4-BE49-F238E27FC236}">
                  <a16:creationId xmlns:a16="http://schemas.microsoft.com/office/drawing/2014/main" id="{20FA99AB-517F-E035-3D61-5FE460D68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757"/>
            <a:stretch>
              <a:fillRect/>
            </a:stretch>
          </p:blipFill>
          <p:spPr>
            <a:xfrm>
              <a:off x="8993263" y="288115"/>
              <a:ext cx="2244952" cy="1963874"/>
            </a:xfrm>
            <a:prstGeom prst="rect">
              <a:avLst/>
            </a:prstGeom>
          </p:spPr>
        </p:pic>
        <p:sp>
          <p:nvSpPr>
            <p:cNvPr id="15" name="TextovéPole 14">
              <a:extLst>
                <a:ext uri="{FF2B5EF4-FFF2-40B4-BE49-F238E27FC236}">
                  <a16:creationId xmlns:a16="http://schemas.microsoft.com/office/drawing/2014/main" id="{A3C52A95-8174-708B-4E7F-F1848FE537EE}"/>
                </a:ext>
              </a:extLst>
            </p:cNvPr>
            <p:cNvSpPr txBox="1"/>
            <p:nvPr/>
          </p:nvSpPr>
          <p:spPr>
            <a:xfrm>
              <a:off x="8459619" y="2215833"/>
              <a:ext cx="3833000" cy="458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900" dirty="0">
                  <a:solidFill>
                    <a:schemeClr val="bg1">
                      <a:lumMod val="75000"/>
                    </a:schemeClr>
                  </a:solidFill>
                </a:rPr>
                <a:t>https://www.vsb.cz/cs/detail-novinky/?reportId=44248</a:t>
              </a:r>
            </a:p>
          </p:txBody>
        </p:sp>
      </p:grpSp>
      <p:grpSp>
        <p:nvGrpSpPr>
          <p:cNvPr id="2" name="Skupina 1">
            <a:extLst>
              <a:ext uri="{FF2B5EF4-FFF2-40B4-BE49-F238E27FC236}">
                <a16:creationId xmlns:a16="http://schemas.microsoft.com/office/drawing/2014/main" id="{7B080575-E05C-EBA0-D5BF-F4A6B9DC7AF9}"/>
              </a:ext>
            </a:extLst>
          </p:cNvPr>
          <p:cNvGrpSpPr/>
          <p:nvPr/>
        </p:nvGrpSpPr>
        <p:grpSpPr>
          <a:xfrm>
            <a:off x="294389" y="5022939"/>
            <a:ext cx="3334442" cy="1763289"/>
            <a:chOff x="5773104" y="4507235"/>
            <a:chExt cx="4426707" cy="2319224"/>
          </a:xfrm>
        </p:grpSpPr>
        <p:pic>
          <p:nvPicPr>
            <p:cNvPr id="3" name="Obrázek 2" descr="Obsah obrázku oblečení, osoba, budova, venku&#10;&#10;Obsah vygenerovaný umělou inteligencí může být nesprávný.">
              <a:extLst>
                <a:ext uri="{FF2B5EF4-FFF2-40B4-BE49-F238E27FC236}">
                  <a16:creationId xmlns:a16="http://schemas.microsoft.com/office/drawing/2014/main" id="{CE6E5F9F-1635-6530-186E-9ECAFD4AD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3104" y="4507235"/>
              <a:ext cx="4426707" cy="2231060"/>
            </a:xfrm>
            <a:prstGeom prst="rect">
              <a:avLst/>
            </a:prstGeom>
          </p:spPr>
        </p:pic>
        <p:sp>
          <p:nvSpPr>
            <p:cNvPr id="20" name="TextovéPole 19">
              <a:extLst>
                <a:ext uri="{FF2B5EF4-FFF2-40B4-BE49-F238E27FC236}">
                  <a16:creationId xmlns:a16="http://schemas.microsoft.com/office/drawing/2014/main" id="{DE7A866D-5E92-F80B-DBDB-85BE61E4FD2A}"/>
                </a:ext>
              </a:extLst>
            </p:cNvPr>
            <p:cNvSpPr txBox="1"/>
            <p:nvPr/>
          </p:nvSpPr>
          <p:spPr>
            <a:xfrm>
              <a:off x="5773104" y="6522850"/>
              <a:ext cx="3655613" cy="303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900" dirty="0">
                  <a:solidFill>
                    <a:schemeClr val="bg1"/>
                  </a:solidFill>
                </a:rPr>
                <a:t>https://en.wikipedia.org/wiki/Solvay_Conferencee</a:t>
              </a:r>
            </a:p>
          </p:txBody>
        </p:sp>
      </p:grpSp>
      <p:grpSp>
        <p:nvGrpSpPr>
          <p:cNvPr id="24" name="Skupina 23">
            <a:extLst>
              <a:ext uri="{FF2B5EF4-FFF2-40B4-BE49-F238E27FC236}">
                <a16:creationId xmlns:a16="http://schemas.microsoft.com/office/drawing/2014/main" id="{EFA729B5-E4C6-FB20-FFE0-D2301A8D317F}"/>
              </a:ext>
            </a:extLst>
          </p:cNvPr>
          <p:cNvGrpSpPr/>
          <p:nvPr/>
        </p:nvGrpSpPr>
        <p:grpSpPr>
          <a:xfrm>
            <a:off x="19152" y="-82857"/>
            <a:ext cx="2380421" cy="2280688"/>
            <a:chOff x="3491711" y="634688"/>
            <a:chExt cx="2629594" cy="2284826"/>
          </a:xfrm>
        </p:grpSpPr>
        <p:pic>
          <p:nvPicPr>
            <p:cNvPr id="16" name="Obrázek 15" descr="Obsah obrázku snímek obrazovky&#10;&#10;Obsah vygenerovaný umělou inteligencí může být nesprávný.">
              <a:extLst>
                <a:ext uri="{FF2B5EF4-FFF2-40B4-BE49-F238E27FC236}">
                  <a16:creationId xmlns:a16="http://schemas.microsoft.com/office/drawing/2014/main" id="{3E628789-6465-E3B0-A5A0-A080649E7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5759" y="634688"/>
              <a:ext cx="2021498" cy="2021498"/>
            </a:xfrm>
            <a:prstGeom prst="rect">
              <a:avLst/>
            </a:prstGeom>
          </p:spPr>
        </p:pic>
        <p:sp>
          <p:nvSpPr>
            <p:cNvPr id="21" name="TextovéPole 20">
              <a:extLst>
                <a:ext uri="{FF2B5EF4-FFF2-40B4-BE49-F238E27FC236}">
                  <a16:creationId xmlns:a16="http://schemas.microsoft.com/office/drawing/2014/main" id="{EFCC9FCC-CADA-1B56-15DD-058531B0F02A}"/>
                </a:ext>
              </a:extLst>
            </p:cNvPr>
            <p:cNvSpPr txBox="1"/>
            <p:nvPr/>
          </p:nvSpPr>
          <p:spPr>
            <a:xfrm>
              <a:off x="3491711" y="2549512"/>
              <a:ext cx="2629594" cy="370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900" dirty="0">
                  <a:solidFill>
                    <a:schemeClr val="bg1">
                      <a:lumMod val="75000"/>
                    </a:schemeClr>
                  </a:solidFill>
                </a:rPr>
                <a:t>https://en.wikipedia.org/wiki/Photoelectric_effect</a:t>
              </a:r>
            </a:p>
          </p:txBody>
        </p:sp>
      </p:grpSp>
      <p:sp>
        <p:nvSpPr>
          <p:cNvPr id="25" name="TextovéPole 24">
            <a:extLst>
              <a:ext uri="{FF2B5EF4-FFF2-40B4-BE49-F238E27FC236}">
                <a16:creationId xmlns:a16="http://schemas.microsoft.com/office/drawing/2014/main" id="{9508DF04-73DC-B96D-003E-37C2F208E792}"/>
              </a:ext>
            </a:extLst>
          </p:cNvPr>
          <p:cNvSpPr txBox="1"/>
          <p:nvPr/>
        </p:nvSpPr>
        <p:spPr>
          <a:xfrm>
            <a:off x="4339051" y="2794923"/>
            <a:ext cx="1689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900" dirty="0">
                <a:solidFill>
                  <a:schemeClr val="bg1">
                    <a:lumMod val="75000"/>
                  </a:schemeClr>
                </a:solidFill>
              </a:rPr>
              <a:t>https://cs.wikipedia.org/wiki/Atomov%C3%A9_j%C3%A1dro</a:t>
            </a:r>
          </a:p>
        </p:txBody>
      </p:sp>
      <p:pic>
        <p:nvPicPr>
          <p:cNvPr id="29" name="Obrázek 28" descr="Obsah obrázku snímek obrazovky, Barevnost, umění, koule&#10;&#10;Obsah generovaný pomocí AI může být nesprávný.">
            <a:extLst>
              <a:ext uri="{FF2B5EF4-FFF2-40B4-BE49-F238E27FC236}">
                <a16:creationId xmlns:a16="http://schemas.microsoft.com/office/drawing/2014/main" id="{83176588-0523-AD7F-D380-F90D60F052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382" y="1057522"/>
            <a:ext cx="1689659" cy="1696259"/>
          </a:xfrm>
          <a:prstGeom prst="rect">
            <a:avLst/>
          </a:prstGeom>
        </p:spPr>
      </p:pic>
      <p:sp>
        <p:nvSpPr>
          <p:cNvPr id="30" name="TextovéPole 29">
            <a:extLst>
              <a:ext uri="{FF2B5EF4-FFF2-40B4-BE49-F238E27FC236}">
                <a16:creationId xmlns:a16="http://schemas.microsoft.com/office/drawing/2014/main" id="{2902900E-A935-CE78-604E-7101122289BE}"/>
              </a:ext>
            </a:extLst>
          </p:cNvPr>
          <p:cNvSpPr txBox="1"/>
          <p:nvPr/>
        </p:nvSpPr>
        <p:spPr>
          <a:xfrm>
            <a:off x="2214017" y="2007191"/>
            <a:ext cx="2449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objev atomového jádra</a:t>
            </a:r>
          </a:p>
        </p:txBody>
      </p:sp>
      <p:sp>
        <p:nvSpPr>
          <p:cNvPr id="53" name="Šipka: doprava 52">
            <a:extLst>
              <a:ext uri="{FF2B5EF4-FFF2-40B4-BE49-F238E27FC236}">
                <a16:creationId xmlns:a16="http://schemas.microsoft.com/office/drawing/2014/main" id="{91925F37-F4DB-1CEA-BC7E-21EE712894AB}"/>
              </a:ext>
            </a:extLst>
          </p:cNvPr>
          <p:cNvSpPr/>
          <p:nvPr/>
        </p:nvSpPr>
        <p:spPr>
          <a:xfrm rot="5400000">
            <a:off x="2144751" y="2577848"/>
            <a:ext cx="532682" cy="30244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4" name="TextovéPole 53">
            <a:extLst>
              <a:ext uri="{FF2B5EF4-FFF2-40B4-BE49-F238E27FC236}">
                <a16:creationId xmlns:a16="http://schemas.microsoft.com/office/drawing/2014/main" id="{A71DD787-AFC2-88CE-D50F-44D9ED49F037}"/>
              </a:ext>
            </a:extLst>
          </p:cNvPr>
          <p:cNvSpPr txBox="1"/>
          <p:nvPr/>
        </p:nvSpPr>
        <p:spPr>
          <a:xfrm>
            <a:off x="2056523" y="3121087"/>
            <a:ext cx="904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1911</a:t>
            </a:r>
          </a:p>
        </p:txBody>
      </p:sp>
      <p:pic>
        <p:nvPicPr>
          <p:cNvPr id="56" name="Obrázek 55" descr="Obsah obrázku text, Výstupní zařízení, Elektronické zařízení, Osobní počítač&#10;&#10;Obsah generovaný pomocí AI může být nesprávný.">
            <a:extLst>
              <a:ext uri="{FF2B5EF4-FFF2-40B4-BE49-F238E27FC236}">
                <a16:creationId xmlns:a16="http://schemas.microsoft.com/office/drawing/2014/main" id="{F2C1855D-DC4B-9F24-BC2F-FBC0202C25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280" y="5053079"/>
            <a:ext cx="1790785" cy="1525594"/>
          </a:xfrm>
          <a:prstGeom prst="rect">
            <a:avLst/>
          </a:prstGeom>
        </p:spPr>
      </p:pic>
      <p:pic>
        <p:nvPicPr>
          <p:cNvPr id="58" name="Obrázek 57" descr="Obsah obrázku Mobilní telefon, přístroj, Přenosné komunikační zařízení, Komunikační zařízení&#10;&#10;Obsah generovaný pomocí AI může být nesprávný.">
            <a:extLst>
              <a:ext uri="{FF2B5EF4-FFF2-40B4-BE49-F238E27FC236}">
                <a16:creationId xmlns:a16="http://schemas.microsoft.com/office/drawing/2014/main" id="{6CB84C22-278A-91C5-BCB1-20C674F8EE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292" y="1258198"/>
            <a:ext cx="2034107" cy="1353952"/>
          </a:xfrm>
          <a:prstGeom prst="rect">
            <a:avLst/>
          </a:prstGeom>
        </p:spPr>
      </p:pic>
      <p:sp>
        <p:nvSpPr>
          <p:cNvPr id="59" name="Šipka: doprava 58">
            <a:extLst>
              <a:ext uri="{FF2B5EF4-FFF2-40B4-BE49-F238E27FC236}">
                <a16:creationId xmlns:a16="http://schemas.microsoft.com/office/drawing/2014/main" id="{75F7D288-8988-62F1-D580-D1963BFA9B96}"/>
              </a:ext>
            </a:extLst>
          </p:cNvPr>
          <p:cNvSpPr/>
          <p:nvPr/>
        </p:nvSpPr>
        <p:spPr>
          <a:xfrm rot="5400000">
            <a:off x="8594140" y="2951276"/>
            <a:ext cx="532682" cy="30244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Šipka: doprava 59">
            <a:extLst>
              <a:ext uri="{FF2B5EF4-FFF2-40B4-BE49-F238E27FC236}">
                <a16:creationId xmlns:a16="http://schemas.microsoft.com/office/drawing/2014/main" id="{D78DE975-F413-6591-A98E-518C7AF59E5C}"/>
              </a:ext>
            </a:extLst>
          </p:cNvPr>
          <p:cNvSpPr/>
          <p:nvPr/>
        </p:nvSpPr>
        <p:spPr>
          <a:xfrm rot="16200000" flipV="1">
            <a:off x="6825933" y="4534357"/>
            <a:ext cx="532682" cy="302440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1" name="TextovéPole 60">
            <a:extLst>
              <a:ext uri="{FF2B5EF4-FFF2-40B4-BE49-F238E27FC236}">
                <a16:creationId xmlns:a16="http://schemas.microsoft.com/office/drawing/2014/main" id="{9230575C-23FA-2524-6738-FB5D49ADCCF1}"/>
              </a:ext>
            </a:extLst>
          </p:cNvPr>
          <p:cNvSpPr txBox="1"/>
          <p:nvPr/>
        </p:nvSpPr>
        <p:spPr>
          <a:xfrm>
            <a:off x="8322103" y="5020195"/>
            <a:ext cx="18777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první osobní stolní počítače</a:t>
            </a:r>
            <a:endParaRPr lang="cs-CZ" sz="1200" dirty="0"/>
          </a:p>
        </p:txBody>
      </p:sp>
      <p:sp>
        <p:nvSpPr>
          <p:cNvPr id="63" name="TextovéPole 62">
            <a:extLst>
              <a:ext uri="{FF2B5EF4-FFF2-40B4-BE49-F238E27FC236}">
                <a16:creationId xmlns:a16="http://schemas.microsoft.com/office/drawing/2014/main" id="{B0B8A0BD-B6AB-9BEE-B709-C176D1C668E1}"/>
              </a:ext>
            </a:extLst>
          </p:cNvPr>
          <p:cNvSpPr txBox="1"/>
          <p:nvPr/>
        </p:nvSpPr>
        <p:spPr>
          <a:xfrm>
            <a:off x="6688867" y="2597422"/>
            <a:ext cx="2264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první smartphone</a:t>
            </a:r>
            <a:endParaRPr lang="cs-CZ" sz="1200" dirty="0"/>
          </a:p>
        </p:txBody>
      </p:sp>
      <p:sp>
        <p:nvSpPr>
          <p:cNvPr id="64" name="TextovéPole 63">
            <a:extLst>
              <a:ext uri="{FF2B5EF4-FFF2-40B4-BE49-F238E27FC236}">
                <a16:creationId xmlns:a16="http://schemas.microsoft.com/office/drawing/2014/main" id="{FE0C9099-75F0-CDF0-EB79-90A796AF1382}"/>
              </a:ext>
            </a:extLst>
          </p:cNvPr>
          <p:cNvSpPr txBox="1"/>
          <p:nvPr/>
        </p:nvSpPr>
        <p:spPr>
          <a:xfrm>
            <a:off x="3726421" y="5477312"/>
            <a:ext cx="2587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F79109"/>
                </a:solidFill>
              </a:rPr>
              <a:t>formulace kvantové </a:t>
            </a:r>
          </a:p>
          <a:p>
            <a:r>
              <a:rPr lang="cs-CZ" b="1" dirty="0">
                <a:solidFill>
                  <a:srgbClr val="F79109"/>
                </a:solidFill>
              </a:rPr>
              <a:t>mechaniky</a:t>
            </a:r>
          </a:p>
        </p:txBody>
      </p:sp>
      <p:sp>
        <p:nvSpPr>
          <p:cNvPr id="65" name="TextovéPole 64">
            <a:extLst>
              <a:ext uri="{FF2B5EF4-FFF2-40B4-BE49-F238E27FC236}">
                <a16:creationId xmlns:a16="http://schemas.microsoft.com/office/drawing/2014/main" id="{1C6C49DC-6038-E14E-27B4-D7F907859805}"/>
              </a:ext>
            </a:extLst>
          </p:cNvPr>
          <p:cNvSpPr txBox="1"/>
          <p:nvPr/>
        </p:nvSpPr>
        <p:spPr>
          <a:xfrm>
            <a:off x="5347762" y="6612354"/>
            <a:ext cx="48520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>
                <a:solidFill>
                  <a:schemeClr val="bg1">
                    <a:lumMod val="75000"/>
                  </a:schemeClr>
                </a:solidFill>
              </a:rPr>
              <a:t>https://en.wikipedia.org/wiki/History_of_personal_computers#/media/File:Amiga_1000DP.jpg</a:t>
            </a:r>
          </a:p>
        </p:txBody>
      </p:sp>
      <p:sp>
        <p:nvSpPr>
          <p:cNvPr id="66" name="TextovéPole 65">
            <a:extLst>
              <a:ext uri="{FF2B5EF4-FFF2-40B4-BE49-F238E27FC236}">
                <a16:creationId xmlns:a16="http://schemas.microsoft.com/office/drawing/2014/main" id="{216727A1-F30B-D4CD-35BD-C996E0C603E3}"/>
              </a:ext>
            </a:extLst>
          </p:cNvPr>
          <p:cNvSpPr txBox="1"/>
          <p:nvPr/>
        </p:nvSpPr>
        <p:spPr>
          <a:xfrm>
            <a:off x="6842676" y="680250"/>
            <a:ext cx="2264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>
                <a:solidFill>
                  <a:schemeClr val="bg1">
                    <a:lumMod val="75000"/>
                  </a:schemeClr>
                </a:solidFill>
              </a:rPr>
              <a:t>https://www.irozhlas.cz/veda-technologie_technologie/pred-20-lety-se-predstavil-prvni-chytry-telefon_201211021454_jpiroch</a:t>
            </a:r>
          </a:p>
        </p:txBody>
      </p:sp>
    </p:spTree>
    <p:extLst>
      <p:ext uri="{BB962C8B-B14F-4D97-AF65-F5344CB8AC3E}">
        <p14:creationId xmlns:p14="http://schemas.microsoft.com/office/powerpoint/2010/main" val="34464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313551C2-1EF0-2925-D4EA-3A77BF12BDE5}"/>
              </a:ext>
            </a:extLst>
          </p:cNvPr>
          <p:cNvSpPr txBox="1"/>
          <p:nvPr/>
        </p:nvSpPr>
        <p:spPr>
          <a:xfrm>
            <a:off x="1990837" y="1863675"/>
            <a:ext cx="44226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5400" dirty="0">
                <a:solidFill>
                  <a:schemeClr val="accent1"/>
                </a:solidFill>
              </a:rPr>
              <a:t>Co je světlo?</a:t>
            </a:r>
          </a:p>
        </p:txBody>
      </p:sp>
    </p:spTree>
    <p:extLst>
      <p:ext uri="{BB962C8B-B14F-4D97-AF65-F5344CB8AC3E}">
        <p14:creationId xmlns:p14="http://schemas.microsoft.com/office/powerpoint/2010/main" val="1444218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text, snímek obrazovky, Písmo, Barevnost&#10;&#10;Obsah generovaný pomocí AI může být nesprávný.">
            <a:extLst>
              <a:ext uri="{FF2B5EF4-FFF2-40B4-BE49-F238E27FC236}">
                <a16:creationId xmlns:a16="http://schemas.microsoft.com/office/drawing/2014/main" id="{499CB41A-8DFA-5A16-6DC3-470A093640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842" y="-10462"/>
            <a:ext cx="9682316" cy="6868462"/>
          </a:xfr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6DEB178E-0B9A-FAE3-4C88-C4A465C5B4C9}"/>
              </a:ext>
            </a:extLst>
          </p:cNvPr>
          <p:cNvSpPr txBox="1"/>
          <p:nvPr/>
        </p:nvSpPr>
        <p:spPr>
          <a:xfrm>
            <a:off x="6694715" y="6477000"/>
            <a:ext cx="45844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>
                <a:solidFill>
                  <a:schemeClr val="bg1">
                    <a:lumMod val="50000"/>
                  </a:schemeClr>
                </a:solidFill>
              </a:rPr>
              <a:t>https://e-manuel.cz/kapitoly/vlnova-optika/vyklad/svetelne-vlneni</a:t>
            </a:r>
          </a:p>
        </p:txBody>
      </p:sp>
    </p:spTree>
    <p:extLst>
      <p:ext uri="{BB962C8B-B14F-4D97-AF65-F5344CB8AC3E}">
        <p14:creationId xmlns:p14="http://schemas.microsoft.com/office/powerpoint/2010/main" val="988802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CCD1B97-29A3-E75D-71EC-DCA4A9E2E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>
                <a:solidFill>
                  <a:schemeClr val="accent1"/>
                </a:solidFill>
              </a:rPr>
              <a:t>Experimenty, které změnily náš pohled na světlo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7C40CDC-B017-AE24-C694-426E7EB47D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Fotoelektrický jev</a:t>
            </a:r>
          </a:p>
          <a:p>
            <a:r>
              <a:rPr lang="cs-CZ" dirty="0"/>
              <a:t>Čarová (diskrétní) spektra atomů</a:t>
            </a: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CA0CE4B4-6CCF-D7AE-6E55-B3657EC57064}"/>
              </a:ext>
            </a:extLst>
          </p:cNvPr>
          <p:cNvSpPr txBox="1">
            <a:spLocks/>
          </p:cNvSpPr>
          <p:nvPr/>
        </p:nvSpPr>
        <p:spPr>
          <a:xfrm>
            <a:off x="2974676" y="4494631"/>
            <a:ext cx="845532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000" dirty="0">
                <a:solidFill>
                  <a:schemeClr val="accent1"/>
                </a:solidFill>
              </a:rPr>
              <a:t>… a odstartovaly vznik úplně nové fyziky</a:t>
            </a:r>
          </a:p>
        </p:txBody>
      </p:sp>
    </p:spTree>
    <p:extLst>
      <p:ext uri="{BB962C8B-B14F-4D97-AF65-F5344CB8AC3E}">
        <p14:creationId xmlns:p14="http://schemas.microsoft.com/office/powerpoint/2010/main" val="2577141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FC02BE-887F-AC3E-3352-EA117472B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Fotoelektrický jev</a:t>
            </a:r>
          </a:p>
        </p:txBody>
      </p:sp>
      <p:pic>
        <p:nvPicPr>
          <p:cNvPr id="11" name="Obrázek 10" descr="Obsah obrázku snímek obrazovky, text, nářadí, design&#10;&#10;Obsah vygenerovaný umělou inteligencí může být nesprávný.">
            <a:extLst>
              <a:ext uri="{FF2B5EF4-FFF2-40B4-BE49-F238E27FC236}">
                <a16:creationId xmlns:a16="http://schemas.microsoft.com/office/drawing/2014/main" id="{5B01FE54-4C95-6134-8481-668055FC57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73916"/>
            <a:ext cx="5615567" cy="4012018"/>
          </a:xfrm>
          <a:prstGeom prst="rect">
            <a:avLst/>
          </a:prstGeom>
        </p:spPr>
      </p:pic>
      <p:sp>
        <p:nvSpPr>
          <p:cNvPr id="13" name="TextovéPole 12">
            <a:hlinkClick r:id="rId3"/>
            <a:extLst>
              <a:ext uri="{FF2B5EF4-FFF2-40B4-BE49-F238E27FC236}">
                <a16:creationId xmlns:a16="http://schemas.microsoft.com/office/drawing/2014/main" id="{4E504735-788D-3D40-E165-014166EAE20D}"/>
              </a:ext>
            </a:extLst>
          </p:cNvPr>
          <p:cNvSpPr txBox="1"/>
          <p:nvPr/>
        </p:nvSpPr>
        <p:spPr>
          <a:xfrm>
            <a:off x="838200" y="604959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>
                <a:hlinkClick r:id="rId3"/>
              </a:rPr>
              <a:t>https://phet.colorado.edu/cs/simulations/photoelectric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25621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91902B47-3B9F-26F2-56E4-F94BDD638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cs-CZ" dirty="0"/>
              <a:t>Fotoelektrický jev</a:t>
            </a:r>
          </a:p>
        </p:txBody>
      </p:sp>
      <p:pic>
        <p:nvPicPr>
          <p:cNvPr id="5" name="Obrázek 4" descr="Obsah obrázku snímek obrazovky&#10;&#10;Obsah vygenerovaný umělou inteligencí může být nesprávný.">
            <a:extLst>
              <a:ext uri="{FF2B5EF4-FFF2-40B4-BE49-F238E27FC236}">
                <a16:creationId xmlns:a16="http://schemas.microsoft.com/office/drawing/2014/main" id="{65D3F8FF-9FD3-1D8A-01BA-CBECAFF22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687388"/>
            <a:ext cx="2871788" cy="2871788"/>
          </a:xfrm>
          <a:prstGeom prst="rect">
            <a:avLst/>
          </a:prstGeom>
        </p:spPr>
      </p:pic>
      <p:pic>
        <p:nvPicPr>
          <p:cNvPr id="6" name="Obrázek 5" descr="Obsah obrázku snímek obrazovky, design, spotřebič, ilustrace&#10;&#10;Obsah vygenerovaný umělou inteligencí může být nesprávný.">
            <a:extLst>
              <a:ext uri="{FF2B5EF4-FFF2-40B4-BE49-F238E27FC236}">
                <a16:creationId xmlns:a16="http://schemas.microsoft.com/office/drawing/2014/main" id="{49D89EC7-4309-8E8C-91E9-ADF3B4F292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700" y="3845719"/>
            <a:ext cx="3759368" cy="2260600"/>
          </a:xfrm>
          <a:prstGeom prst="rect">
            <a:avLst/>
          </a:prstGeom>
        </p:spPr>
      </p:pic>
      <p:pic>
        <p:nvPicPr>
          <p:cNvPr id="8" name="Obrázek 7" descr="Obsah obrázku Lidská tvář, portrét, černobílá, oblečení&#10;&#10;Obsah vygenerovaný umělou inteligencí může být nesprávný.">
            <a:extLst>
              <a:ext uri="{FF2B5EF4-FFF2-40B4-BE49-F238E27FC236}">
                <a16:creationId xmlns:a16="http://schemas.microsoft.com/office/drawing/2014/main" id="{C85856EE-B18E-64C9-4502-73D0274A30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32" y="2409825"/>
            <a:ext cx="2981513" cy="3644900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6D84C4E3-8BFD-5E78-7840-2B30871639FB}"/>
              </a:ext>
            </a:extLst>
          </p:cNvPr>
          <p:cNvSpPr txBox="1"/>
          <p:nvPr/>
        </p:nvSpPr>
        <p:spPr>
          <a:xfrm>
            <a:off x="6280608" y="6231265"/>
            <a:ext cx="34604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>
                <a:solidFill>
                  <a:schemeClr val="bg1">
                    <a:lumMod val="50000"/>
                  </a:schemeClr>
                </a:solidFill>
              </a:rPr>
              <a:t>https://en.wikipedia.org/wiki/Photoelectric_effect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C7571E3C-B97C-D667-1A33-D0F83F052B2D}"/>
              </a:ext>
            </a:extLst>
          </p:cNvPr>
          <p:cNvSpPr txBox="1"/>
          <p:nvPr/>
        </p:nvSpPr>
        <p:spPr>
          <a:xfrm>
            <a:off x="1053932" y="6106319"/>
            <a:ext cx="32982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>
                <a:solidFill>
                  <a:schemeClr val="bg1">
                    <a:lumMod val="50000"/>
                  </a:schemeClr>
                </a:solidFill>
              </a:rPr>
              <a:t>https://en.wikipedia.org/wiki/Albert_Einstein</a:t>
            </a:r>
          </a:p>
        </p:txBody>
      </p:sp>
    </p:spTree>
    <p:extLst>
      <p:ext uri="{BB962C8B-B14F-4D97-AF65-F5344CB8AC3E}">
        <p14:creationId xmlns:p14="http://schemas.microsoft.com/office/powerpoint/2010/main" val="3760304150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CC16808201CA4DA1FDCE1433C28AE8" ma:contentTypeVersion="12" ma:contentTypeDescription="Create a new document." ma:contentTypeScope="" ma:versionID="003059aacb53e7886e5070388e37b886">
  <xsd:schema xmlns:xsd="http://www.w3.org/2001/XMLSchema" xmlns:xs="http://www.w3.org/2001/XMLSchema" xmlns:p="http://schemas.microsoft.com/office/2006/metadata/properties" xmlns:ns2="60144246-26b0-4bc6-85be-8e36764fe5e7" xmlns:ns3="7f04d731-62f7-4d38-9dff-25789b679374" targetNamespace="http://schemas.microsoft.com/office/2006/metadata/properties" ma:root="true" ma:fieldsID="722054c89e43561b492b80d4f7aaa28b" ns2:_="" ns3:_="">
    <xsd:import namespace="60144246-26b0-4bc6-85be-8e36764fe5e7"/>
    <xsd:import namespace="7f04d731-62f7-4d38-9dff-25789b67937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144246-26b0-4bc6-85be-8e36764fe5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ede2c221-80ea-42f2-a6ce-7f19966b5d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04d731-62f7-4d38-9dff-25789b679374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a1d9761a-1e40-4ef2-9ad6-880a0fc74395}" ma:internalName="TaxCatchAll" ma:showField="CatchAllData" ma:web="7f04d731-62f7-4d38-9dff-25789b67937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f04d731-62f7-4d38-9dff-25789b679374" xsi:nil="true"/>
    <lcf76f155ced4ddcb4097134ff3c332f xmlns="60144246-26b0-4bc6-85be-8e36764fe5e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50D2612-AC34-4298-A95D-CC5DB9CB2E70}"/>
</file>

<file path=customXml/itemProps2.xml><?xml version="1.0" encoding="utf-8"?>
<ds:datastoreItem xmlns:ds="http://schemas.openxmlformats.org/officeDocument/2006/customXml" ds:itemID="{01438898-D546-499F-BF71-D78120C38B8D}"/>
</file>

<file path=customXml/itemProps3.xml><?xml version="1.0" encoding="utf-8"?>
<ds:datastoreItem xmlns:ds="http://schemas.openxmlformats.org/officeDocument/2006/customXml" ds:itemID="{030CC812-51F8-4969-BDD1-5DE4AE8A14E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5763</TotalTime>
  <Words>477</Words>
  <Application>Microsoft Office PowerPoint</Application>
  <PresentationFormat>Širokoúhlá obrazovka</PresentationFormat>
  <Paragraphs>90</Paragraphs>
  <Slides>16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21" baseType="lpstr">
      <vt:lpstr>Aptos</vt:lpstr>
      <vt:lpstr>Aptos Display</vt:lpstr>
      <vt:lpstr>Arial</vt:lpstr>
      <vt:lpstr>Cambria Math</vt:lpstr>
      <vt:lpstr>Motiv Office</vt:lpstr>
      <vt:lpstr>Kvantová fyzika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Experimenty, které změnily náš pohled na světlo</vt:lpstr>
      <vt:lpstr>Fotoelektrický jev</vt:lpstr>
      <vt:lpstr>Fotoelektrický jev</vt:lpstr>
      <vt:lpstr>Prezentace aplikace PowerPoint</vt:lpstr>
      <vt:lpstr>Diskrétní spektra atomů</vt:lpstr>
      <vt:lpstr>Diskrétní spektra atomů</vt:lpstr>
      <vt:lpstr>Diskrétní spektra atomů</vt:lpstr>
      <vt:lpstr>Kvantová hypotéza – kvantování energie světla</vt:lpstr>
      <vt:lpstr>Energetické hladiny  v atomu</vt:lpstr>
      <vt:lpstr>Energetické hladiny  v atomu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Jana Legerská</dc:creator>
  <cp:lastModifiedBy>Jana Legerská</cp:lastModifiedBy>
  <cp:revision>102</cp:revision>
  <dcterms:created xsi:type="dcterms:W3CDTF">2025-04-11T07:06:53Z</dcterms:created>
  <dcterms:modified xsi:type="dcterms:W3CDTF">2026-07-02T12:51:11Z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0x01010083CC16808201CA4DA1FDCE1433C28AE8</vt:lpwstr>
  </property>
</Properties>
</file>